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59" r:id="rId3"/>
    <p:sldId id="290" r:id="rId4"/>
    <p:sldId id="257" r:id="rId5"/>
    <p:sldId id="261" r:id="rId6"/>
    <p:sldId id="262" r:id="rId7"/>
    <p:sldId id="263" r:id="rId8"/>
    <p:sldId id="268" r:id="rId9"/>
    <p:sldId id="306" r:id="rId10"/>
    <p:sldId id="269" r:id="rId11"/>
    <p:sldId id="571" r:id="rId12"/>
    <p:sldId id="573" r:id="rId13"/>
    <p:sldId id="570" r:id="rId14"/>
    <p:sldId id="337" r:id="rId15"/>
    <p:sldId id="291" r:id="rId16"/>
    <p:sldId id="265" r:id="rId17"/>
    <p:sldId id="308" r:id="rId18"/>
    <p:sldId id="267" r:id="rId19"/>
    <p:sldId id="305" r:id="rId20"/>
    <p:sldId id="292" r:id="rId21"/>
    <p:sldId id="304" r:id="rId22"/>
    <p:sldId id="270" r:id="rId23"/>
    <p:sldId id="272" r:id="rId24"/>
    <p:sldId id="302" r:id="rId25"/>
    <p:sldId id="293" r:id="rId26"/>
    <p:sldId id="279" r:id="rId27"/>
    <p:sldId id="303" r:id="rId28"/>
    <p:sldId id="280" r:id="rId29"/>
    <p:sldId id="281" r:id="rId30"/>
    <p:sldId id="282" r:id="rId31"/>
    <p:sldId id="294" r:id="rId32"/>
    <p:sldId id="283" r:id="rId33"/>
    <p:sldId id="285" r:id="rId34"/>
    <p:sldId id="297" r:id="rId35"/>
    <p:sldId id="301" r:id="rId36"/>
    <p:sldId id="298" r:id="rId37"/>
    <p:sldId id="299" r:id="rId38"/>
    <p:sldId id="296" r:id="rId39"/>
    <p:sldId id="287" r:id="rId40"/>
    <p:sldId id="288" r:id="rId4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jpg>
</file>

<file path=ppt/media/image10.png>
</file>

<file path=ppt/media/image11.jpeg>
</file>

<file path=ppt/media/image110.png>
</file>

<file path=ppt/media/image12.jpeg>
</file>

<file path=ppt/media/image120.png>
</file>

<file path=ppt/media/image13.png>
</file>

<file path=ppt/media/image130.png>
</file>

<file path=ppt/media/image131.png>
</file>

<file path=ppt/media/image14.png>
</file>

<file path=ppt/media/image140.png>
</file>

<file path=ppt/media/image15.jpeg>
</file>

<file path=ppt/media/image16.jpeg>
</file>

<file path=ppt/media/image17.png>
</file>

<file path=ppt/media/image170.png>
</file>

<file path=ppt/media/image18.jpeg>
</file>

<file path=ppt/media/image180.png>
</file>

<file path=ppt/media/image19.jp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3.jpeg>
</file>

<file path=ppt/media/image23.png>
</file>

<file path=ppt/media/image230.png>
</file>

<file path=ppt/media/image24.png>
</file>

<file path=ppt/media/image24.tiff>
</file>

<file path=ppt/media/image25.tiff>
</file>

<file path=ppt/media/image26.png>
</file>

<file path=ppt/media/image26.tiff>
</file>

<file path=ppt/media/image260.png>
</file>

<file path=ppt/media/image27.png>
</file>

<file path=ppt/media/image270.png>
</file>

<file path=ppt/media/image28.png>
</file>

<file path=ppt/media/image280.png>
</file>

<file path=ppt/media/image281.png>
</file>

<file path=ppt/media/image29.png>
</file>

<file path=ppt/media/image290.png>
</file>

<file path=ppt/media/image3.png>
</file>

<file path=ppt/media/image30.png>
</file>

<file path=ppt/media/image30.svg>
</file>

<file path=ppt/media/image31.jpeg>
</file>

<file path=ppt/media/image31.png>
</file>

<file path=ppt/media/image32.jpeg>
</file>

<file path=ppt/media/image32.png>
</file>

<file path=ppt/media/image33.png>
</file>

<file path=ppt/media/image330.png>
</file>

<file path=ppt/media/image34.png>
</file>

<file path=ppt/media/image35.png>
</file>

<file path=ppt/media/image36.png>
</file>

<file path=ppt/media/image37.svg>
</file>

<file path=ppt/media/image38.png>
</file>

<file path=ppt/media/image38.tiff>
</file>

<file path=ppt/media/image39.tiff>
</file>

<file path=ppt/media/image4.png>
</file>

<file path=ppt/media/image40.png>
</file>

<file path=ppt/media/image41.png>
</file>

<file path=ppt/media/image42.png>
</file>

<file path=ppt/media/image43.jpg>
</file>

<file path=ppt/media/image44.jpeg>
</file>

<file path=ppt/media/image45.jpe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g>
</file>

<file path=ppt/media/image52.jp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02/24/2024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24.02.2024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24.02.2024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24.02.2024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24.02.2024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24.02.2024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24.02.2024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24.02.2024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24.02.2024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24.02.2024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24.02.2024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24.02.2024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24.02.2024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jpe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jpeg"/><Relationship Id="rId4" Type="http://schemas.openxmlformats.org/officeDocument/2006/relationships/image" Target="../media/image6.png"/><Relationship Id="rId9" Type="http://schemas.openxmlformats.org/officeDocument/2006/relationships/image" Target="../media/image11.jpeg"/><Relationship Id="rId14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bo3kNKPaUA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5.png"/><Relationship Id="rId7" Type="http://schemas.openxmlformats.org/officeDocument/2006/relationships/image" Target="../media/image180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0.png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19.png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1.png"/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cyclicboosting.org/" TargetMode="External"/><Relationship Id="rId2" Type="http://schemas.openxmlformats.org/officeDocument/2006/relationships/image" Target="../media/image2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iff"/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9.07052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6.png"/><Relationship Id="rId4" Type="http://schemas.openxmlformats.org/officeDocument/2006/relationships/image" Target="../media/image45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hyperlink" Target="https://hastie.su.domains/Papers/ESLII.pdf" TargetMode="External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s.cmu.edu/afs/cs.cmu.edu/user/mitchell/ftp/mlbook.html" TargetMode="External"/><Relationship Id="rId5" Type="http://schemas.openxmlformats.org/officeDocument/2006/relationships/hyperlink" Target="https://www.microsoft.com/en-us/research/uploads/prod/2006/01/Bishop-Pattern-Recognition-and-Machine-Learning-2006.pdf" TargetMode="External"/><Relationship Id="rId4" Type="http://schemas.openxmlformats.org/officeDocument/2006/relationships/image" Target="../media/image4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207.0825" TargetMode="External"/><Relationship Id="rId5" Type="http://schemas.openxmlformats.org/officeDocument/2006/relationships/hyperlink" Target="https://arxiv.org/abs/1105.5995" TargetMode="External"/><Relationship Id="rId4" Type="http://schemas.openxmlformats.org/officeDocument/2006/relationships/image" Target="../media/image5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2.10717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ritings.stephenwolfram.com/2023/01/wolframalpha-as-the-way-to-bring-computational-knowledge-superpowers-to-chatgpt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nature.com/articles/s41586-023-06747-5" TargetMode="External"/><Relationship Id="rId4" Type="http://schemas.openxmlformats.org/officeDocument/2006/relationships/hyperlink" Target="https://docs.langchain.com/doc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Introduction and Overview</a:t>
            </a:r>
            <a:br>
              <a:rPr lang="en-DE" dirty="0"/>
            </a:br>
            <a:r>
              <a:rPr lang="en-DE" sz="4000" i="1" dirty="0"/>
              <a:t>Traditional Algorithms vs ML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76ECA-82E8-2EDF-DC68-CAB275034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Famous 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7130A-BB21-E323-32C0-F560625E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11</a:t>
            </a:fld>
            <a:endParaRPr lang="en-GB"/>
          </a:p>
        </p:txBody>
      </p:sp>
      <p:pic>
        <p:nvPicPr>
          <p:cNvPr id="1026" name="Picture 2" descr="Machine Learning Course by IIT Kanpur - #1 Online Course">
            <a:extLst>
              <a:ext uri="{FF2B5EF4-FFF2-40B4-BE49-F238E27FC236}">
                <a16:creationId xmlns:a16="http://schemas.microsoft.com/office/drawing/2014/main" id="{2AD2506F-7684-43F6-6184-0262E8684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826" y="2316936"/>
            <a:ext cx="1455090" cy="42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rd Goes Worldwide: Google Launches its Talking AI chatbot in Europe ...">
            <a:extLst>
              <a:ext uri="{FF2B5EF4-FFF2-40B4-BE49-F238E27FC236}">
                <a16:creationId xmlns:a16="http://schemas.microsoft.com/office/drawing/2014/main" id="{6C967053-79F1-F4E6-BFBC-FC71109FE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118" y="2202838"/>
            <a:ext cx="1087912" cy="64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aymo de Google : la voiture du futur - LOGONEWS">
            <a:extLst>
              <a:ext uri="{FF2B5EF4-FFF2-40B4-BE49-F238E27FC236}">
                <a16:creationId xmlns:a16="http://schemas.microsoft.com/office/drawing/2014/main" id="{B0170E68-600A-7501-D8FF-EEC7E31AD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765" y="2482998"/>
            <a:ext cx="890313" cy="75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esla Logo, symbol, meaning, history, PNG">
            <a:extLst>
              <a:ext uri="{FF2B5EF4-FFF2-40B4-BE49-F238E27FC236}">
                <a16:creationId xmlns:a16="http://schemas.microsoft.com/office/drawing/2014/main" id="{DC8A9DB8-EE99-4177-6BF4-4B8489CAA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080" y="2416468"/>
            <a:ext cx="890313" cy="89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51E87C-9B9F-296A-38A7-7780977056D2}"/>
              </a:ext>
            </a:extLst>
          </p:cNvPr>
          <p:cNvSpPr txBox="1"/>
          <p:nvPr/>
        </p:nvSpPr>
        <p:spPr>
          <a:xfrm>
            <a:off x="5491794" y="1816811"/>
            <a:ext cx="120841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chatbots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A897A8-A2DF-6889-69C7-E7A12386E453}"/>
              </a:ext>
            </a:extLst>
          </p:cNvPr>
          <p:cNvSpPr txBox="1"/>
          <p:nvPr/>
        </p:nvSpPr>
        <p:spPr>
          <a:xfrm>
            <a:off x="8866864" y="1951197"/>
            <a:ext cx="254481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autonomous driving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C03B6-50B9-1368-F986-2AA24BEA2C72}"/>
              </a:ext>
            </a:extLst>
          </p:cNvPr>
          <p:cNvSpPr txBox="1"/>
          <p:nvPr/>
        </p:nvSpPr>
        <p:spPr>
          <a:xfrm>
            <a:off x="4347800" y="6127564"/>
            <a:ext cx="228798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and many more …</a:t>
            </a:r>
          </a:p>
        </p:txBody>
      </p:sp>
      <p:pic>
        <p:nvPicPr>
          <p:cNvPr id="1036" name="Picture 12" descr="Listen: What's next for Amazon?">
            <a:extLst>
              <a:ext uri="{FF2B5EF4-FFF2-40B4-BE49-F238E27FC236}">
                <a16:creationId xmlns:a16="http://schemas.microsoft.com/office/drawing/2014/main" id="{F50C7638-FA9A-BEEE-60EB-D90876903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11" y="2430595"/>
            <a:ext cx="1374075" cy="72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etflix logo PNG transparent image download, size: 1024x854px">
            <a:extLst>
              <a:ext uri="{FF2B5EF4-FFF2-40B4-BE49-F238E27FC236}">
                <a16:creationId xmlns:a16="http://schemas.microsoft.com/office/drawing/2014/main" id="{B3CF559B-06B2-8062-069F-D6AC7C27D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727" y="2368054"/>
            <a:ext cx="939991" cy="78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16FC5-E12E-18B6-990B-824205973CFB}"/>
              </a:ext>
            </a:extLst>
          </p:cNvPr>
          <p:cNvSpPr txBox="1"/>
          <p:nvPr/>
        </p:nvSpPr>
        <p:spPr>
          <a:xfrm>
            <a:off x="742451" y="1972632"/>
            <a:ext cx="22617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recommendations</a:t>
            </a:r>
          </a:p>
        </p:txBody>
      </p:sp>
      <p:pic>
        <p:nvPicPr>
          <p:cNvPr id="1048" name="Picture 24" descr="Weird AF News – By Comedian Jonsey">
            <a:extLst>
              <a:ext uri="{FF2B5EF4-FFF2-40B4-BE49-F238E27FC236}">
                <a16:creationId xmlns:a16="http://schemas.microsoft.com/office/drawing/2014/main" id="{017CE9C0-05BC-E583-E2EA-FBF72BF21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376" y="5487725"/>
            <a:ext cx="551451" cy="55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Opinion: Even With Her 2017 Upgrades, Will Siri Really Be More ...">
            <a:extLst>
              <a:ext uri="{FF2B5EF4-FFF2-40B4-BE49-F238E27FC236}">
                <a16:creationId xmlns:a16="http://schemas.microsoft.com/office/drawing/2014/main" id="{5C9DB4E9-6E49-A4B4-FF79-A34805DF7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046" y="5418357"/>
            <a:ext cx="1063811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39B714-C4F8-DECC-D856-DC2B4DE7D98D}"/>
              </a:ext>
            </a:extLst>
          </p:cNvPr>
          <p:cNvSpPr txBox="1"/>
          <p:nvPr/>
        </p:nvSpPr>
        <p:spPr>
          <a:xfrm>
            <a:off x="357799" y="4967428"/>
            <a:ext cx="3687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assistants (speech recognition)</a:t>
            </a:r>
          </a:p>
        </p:txBody>
      </p:sp>
      <p:pic>
        <p:nvPicPr>
          <p:cNvPr id="1054" name="Picture 30" descr="Google Translate hits 1 billion downloads on the Play Store - Gizmochina">
            <a:extLst>
              <a:ext uri="{FF2B5EF4-FFF2-40B4-BE49-F238E27FC236}">
                <a16:creationId xmlns:a16="http://schemas.microsoft.com/office/drawing/2014/main" id="{2EBAAF33-1126-D90B-DDE2-E05212A6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275" y="3817607"/>
            <a:ext cx="1327419" cy="74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DeepL: So funktioniert die Übersetzung">
            <a:extLst>
              <a:ext uri="{FF2B5EF4-FFF2-40B4-BE49-F238E27FC236}">
                <a16:creationId xmlns:a16="http://schemas.microsoft.com/office/drawing/2014/main" id="{E27D2258-B549-5FEA-5A4E-8CCE0249F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619" y="3938644"/>
            <a:ext cx="1000726" cy="56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BFA580-6454-DD1A-9F5F-5D701B81715B}"/>
              </a:ext>
            </a:extLst>
          </p:cNvPr>
          <p:cNvSpPr txBox="1"/>
          <p:nvPr/>
        </p:nvSpPr>
        <p:spPr>
          <a:xfrm>
            <a:off x="3297167" y="3433802"/>
            <a:ext cx="14550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translation</a:t>
            </a:r>
          </a:p>
        </p:txBody>
      </p:sp>
      <p:pic>
        <p:nvPicPr>
          <p:cNvPr id="1058" name="Picture 34" descr="Boston Dynamics Engineer Salary - What Is An Automation Engineer And ...">
            <a:extLst>
              <a:ext uri="{FF2B5EF4-FFF2-40B4-BE49-F238E27FC236}">
                <a16:creationId xmlns:a16="http://schemas.microsoft.com/office/drawing/2014/main" id="{864AAECE-1FE4-B4E3-F7FB-A8D076EDA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464" y="4537520"/>
            <a:ext cx="709207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6519F38-F504-0E78-56E0-9DA315EC424A}"/>
              </a:ext>
            </a:extLst>
          </p:cNvPr>
          <p:cNvSpPr txBox="1"/>
          <p:nvPr/>
        </p:nvSpPr>
        <p:spPr>
          <a:xfrm>
            <a:off x="6369623" y="3931810"/>
            <a:ext cx="115890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robotics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07CBA6-62CD-6391-B5D3-D2FF17012D47}"/>
              </a:ext>
            </a:extLst>
          </p:cNvPr>
          <p:cNvSpPr txBox="1"/>
          <p:nvPr/>
        </p:nvSpPr>
        <p:spPr>
          <a:xfrm>
            <a:off x="9656132" y="4458395"/>
            <a:ext cx="6958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OCR</a:t>
            </a:r>
          </a:p>
        </p:txBody>
      </p:sp>
      <p:pic>
        <p:nvPicPr>
          <p:cNvPr id="1060" name="Picture 36" descr="Artificial Intelligence in Healthcare">
            <a:extLst>
              <a:ext uri="{FF2B5EF4-FFF2-40B4-BE49-F238E27FC236}">
                <a16:creationId xmlns:a16="http://schemas.microsoft.com/office/drawing/2014/main" id="{9805E9CA-5699-5BDB-AD06-876912B85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663" y="4253947"/>
            <a:ext cx="890313" cy="118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Google Lens Logo Png - Free Transparent PNG Download - PNGkey">
            <a:extLst>
              <a:ext uri="{FF2B5EF4-FFF2-40B4-BE49-F238E27FC236}">
                <a16:creationId xmlns:a16="http://schemas.microsoft.com/office/drawing/2014/main" id="{25C4E2D6-2475-C860-77D8-E3ADA1574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8864" y="4906145"/>
            <a:ext cx="798782" cy="66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6" name="Picture 42" descr="Adobe, acrobat, logo Icon in Vector Logo">
            <a:extLst>
              <a:ext uri="{FF2B5EF4-FFF2-40B4-BE49-F238E27FC236}">
                <a16:creationId xmlns:a16="http://schemas.microsoft.com/office/drawing/2014/main" id="{EABAA58D-8A5E-2999-DEFA-B19A4BD57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588" y="4990687"/>
            <a:ext cx="501098" cy="50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C4F196D-5E72-05DB-D4D7-2194F2A41F40}"/>
              </a:ext>
            </a:extLst>
          </p:cNvPr>
          <p:cNvSpPr/>
          <p:nvPr/>
        </p:nvSpPr>
        <p:spPr>
          <a:xfrm>
            <a:off x="599211" y="1932057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C52C14-1FEC-B629-B307-B6F5C0C24055}"/>
              </a:ext>
            </a:extLst>
          </p:cNvPr>
          <p:cNvSpPr/>
          <p:nvPr/>
        </p:nvSpPr>
        <p:spPr>
          <a:xfrm>
            <a:off x="2711967" y="3416739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4477BCC-0580-E680-71F6-63D5EEA53EE0}"/>
              </a:ext>
            </a:extLst>
          </p:cNvPr>
          <p:cNvSpPr/>
          <p:nvPr/>
        </p:nvSpPr>
        <p:spPr>
          <a:xfrm>
            <a:off x="4701316" y="1780789"/>
            <a:ext cx="2791713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D0EB109-9BD3-CDC3-6DD3-5D8B94413C3E}"/>
              </a:ext>
            </a:extLst>
          </p:cNvPr>
          <p:cNvSpPr/>
          <p:nvPr/>
        </p:nvSpPr>
        <p:spPr>
          <a:xfrm>
            <a:off x="357799" y="4929446"/>
            <a:ext cx="3687530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D95D700-34FC-D1C5-778B-A3B08A0B15B0}"/>
              </a:ext>
            </a:extLst>
          </p:cNvPr>
          <p:cNvSpPr/>
          <p:nvPr/>
        </p:nvSpPr>
        <p:spPr>
          <a:xfrm>
            <a:off x="8693548" y="4441532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3C9269-0C2D-5049-0849-C9326B3DCE14}"/>
              </a:ext>
            </a:extLst>
          </p:cNvPr>
          <p:cNvSpPr/>
          <p:nvPr/>
        </p:nvSpPr>
        <p:spPr>
          <a:xfrm>
            <a:off x="8828993" y="1933939"/>
            <a:ext cx="2620556" cy="1404448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1A7E1C0-B3B4-5585-F92C-62AF810D0FED}"/>
              </a:ext>
            </a:extLst>
          </p:cNvPr>
          <p:cNvSpPr/>
          <p:nvPr/>
        </p:nvSpPr>
        <p:spPr>
          <a:xfrm>
            <a:off x="6096000" y="3935803"/>
            <a:ext cx="1732976" cy="1634695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5228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C6E0C-8B35-50AA-D804-93F49EE71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to Use ML (= Learning from Data)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37512-2EB3-3A31-50C6-3049A03F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12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3C68AF-79CD-38DF-469A-99E16C7F788D}"/>
              </a:ext>
            </a:extLst>
          </p:cNvPr>
          <p:cNvSpPr txBox="1"/>
          <p:nvPr/>
        </p:nvSpPr>
        <p:spPr>
          <a:xfrm>
            <a:off x="838200" y="1406844"/>
            <a:ext cx="39405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r>
              <a:rPr lang="en-GB" sz="2400" dirty="0"/>
              <a:t>too complex for rules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83F5C3-1602-17A6-2B7F-4A018020E8B5}"/>
              </a:ext>
            </a:extLst>
          </p:cNvPr>
          <p:cNvSpPr txBox="1"/>
          <p:nvPr/>
        </p:nvSpPr>
        <p:spPr>
          <a:xfrm>
            <a:off x="6456678" y="1406844"/>
            <a:ext cx="531519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complexity / uncertainty</a:t>
            </a:r>
          </a:p>
          <a:p>
            <a:r>
              <a:rPr lang="en-GB" sz="2400" dirty="0"/>
              <a:t>too complex for humans</a:t>
            </a:r>
          </a:p>
        </p:txBody>
      </p:sp>
      <p:pic>
        <p:nvPicPr>
          <p:cNvPr id="2050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53F4F756-41E9-AE42-F48C-0A441C425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6178" y="2582654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C3278-555F-2CDF-6904-741DCF168F9A}"/>
              </a:ext>
            </a:extLst>
          </p:cNvPr>
          <p:cNvSpPr txBox="1"/>
          <p:nvPr/>
        </p:nvSpPr>
        <p:spPr>
          <a:xfrm>
            <a:off x="6096000" y="5083267"/>
            <a:ext cx="56758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protein structure predictions (</a:t>
            </a:r>
            <a:r>
              <a:rPr lang="en-GB" sz="2000" dirty="0" err="1"/>
              <a:t>AlphaFold</a:t>
            </a:r>
            <a:r>
              <a:rPr lang="en-GB" sz="2000" dirty="0"/>
              <a:t>), demand forecasting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7D2A1D-B1AA-FEE0-01D4-888BF5BBFBB4}"/>
              </a:ext>
            </a:extLst>
          </p:cNvPr>
          <p:cNvSpPr txBox="1"/>
          <p:nvPr/>
        </p:nvSpPr>
        <p:spPr>
          <a:xfrm>
            <a:off x="838200" y="5987018"/>
            <a:ext cx="102141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more scientific use cases: medicine (imaging, diagnosis, drug design), particle physics (analysis of collider experiments), material science (material properties and design of new materials), …</a:t>
            </a:r>
          </a:p>
        </p:txBody>
      </p:sp>
      <p:pic>
        <p:nvPicPr>
          <p:cNvPr id="9" name="Picture 8" descr="A computer on a table&#10;&#10;Description automatically generated">
            <a:extLst>
              <a:ext uri="{FF2B5EF4-FFF2-40B4-BE49-F238E27FC236}">
                <a16:creationId xmlns:a16="http://schemas.microsoft.com/office/drawing/2014/main" id="{F9855721-AE64-6986-C03B-8AE48E52AB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82654"/>
            <a:ext cx="3767320" cy="24231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B18231-3A04-C0AA-ECC8-67071A0396F8}"/>
              </a:ext>
            </a:extLst>
          </p:cNvPr>
          <p:cNvSpPr txBox="1"/>
          <p:nvPr/>
        </p:nvSpPr>
        <p:spPr>
          <a:xfrm>
            <a:off x="838200" y="5083266"/>
            <a:ext cx="37673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object recognition, all applications from previous slide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4081E2-3DD8-CA5B-E0DD-32DD7F64B35C}"/>
              </a:ext>
            </a:extLst>
          </p:cNvPr>
          <p:cNvSpPr txBox="1"/>
          <p:nvPr/>
        </p:nvSpPr>
        <p:spPr>
          <a:xfrm>
            <a:off x="4333887" y="496015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615476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49222D-2051-06D8-6FDF-F4219287F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Ladder of Generalization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CA2554-D8BC-8B54-BB56-913D2767F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13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FCD93A-623C-63D2-BB5B-477944671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083" y="1690688"/>
            <a:ext cx="8886041" cy="48021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AB785C-9B47-C34F-47AB-C947CD541621}"/>
              </a:ext>
            </a:extLst>
          </p:cNvPr>
          <p:cNvSpPr txBox="1"/>
          <p:nvPr/>
        </p:nvSpPr>
        <p:spPr>
          <a:xfrm>
            <a:off x="8629245" y="621808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7B5990-2B5E-DE1D-919D-B40E41038E5D}"/>
              </a:ext>
            </a:extLst>
          </p:cNvPr>
          <p:cNvSpPr txBox="1"/>
          <p:nvPr/>
        </p:nvSpPr>
        <p:spPr>
          <a:xfrm>
            <a:off x="9621795" y="5618206"/>
            <a:ext cx="2110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e.g., ChatGPT (RLHF)</a:t>
            </a:r>
          </a:p>
        </p:txBody>
      </p:sp>
    </p:spTree>
    <p:extLst>
      <p:ext uri="{BB962C8B-B14F-4D97-AF65-F5344CB8AC3E}">
        <p14:creationId xmlns:p14="http://schemas.microsoft.com/office/powerpoint/2010/main" val="3033951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96655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more recently: g</a:t>
            </a:r>
            <a:r>
              <a:rPr lang="en-DE" sz="2600" dirty="0"/>
              <a:t>enerative </a:t>
            </a:r>
            <a:r>
              <a:rPr lang="en-GB" sz="2600" dirty="0"/>
              <a:t>applications</a:t>
            </a:r>
            <a:endParaRPr lang="en-DE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600" dirty="0"/>
              <a:t>rather than predictive (or discriminative) ones</a:t>
            </a:r>
            <a:endParaRPr lang="en-GB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e</a:t>
            </a:r>
            <a:r>
              <a:rPr lang="en-DE" sz="2600" dirty="0"/>
              <a:t>.g., image generation, conversational AI, new proteins or materials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Depending on the application, there are currently two dominant approaches:</a:t>
            </a:r>
          </a:p>
          <a:p>
            <a:r>
              <a:rPr lang="en-GB" sz="2600" dirty="0"/>
              <a:t>text generation: large language models (transformer)</a:t>
            </a:r>
          </a:p>
          <a:p>
            <a:r>
              <a:rPr lang="en-GB" sz="2600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14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1C3138-7A00-F258-377F-D5F7DD0D1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4973" y="1726171"/>
            <a:ext cx="3616411" cy="44567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94A381-AC2F-9295-8479-55E8BE224CF9}"/>
              </a:ext>
            </a:extLst>
          </p:cNvPr>
          <p:cNvSpPr txBox="1"/>
          <p:nvPr/>
        </p:nvSpPr>
        <p:spPr>
          <a:xfrm>
            <a:off x="8484973" y="1295284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D0F34D-3346-C1DD-3A8E-8CEE763F81E1}"/>
              </a:ext>
            </a:extLst>
          </p:cNvPr>
          <p:cNvSpPr txBox="1"/>
          <p:nvPr/>
        </p:nvSpPr>
        <p:spPr>
          <a:xfrm>
            <a:off x="838200" y="5975520"/>
            <a:ext cx="6895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up next: video synthesis </a:t>
            </a:r>
            <a:r>
              <a:rPr lang="en-GB" dirty="0">
                <a:sym typeface="Wingdings" panose="05000000000000000000" pitchFamily="2" charset="2"/>
              </a:rPr>
              <a:t> dynamics/physics understanding/simulation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  <a:r>
              <a:rPr lang="en-GB" dirty="0"/>
              <a:t> (passive approach)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C308048-0A35-6499-18AE-2B352ACC910A}"/>
              </a:ext>
            </a:extLst>
          </p:cNvPr>
          <p:cNvGrpSpPr/>
          <p:nvPr/>
        </p:nvGrpSpPr>
        <p:grpSpPr>
          <a:xfrm>
            <a:off x="8776517" y="2067031"/>
            <a:ext cx="3274503" cy="330153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327909-8A58-2642-8D51-042D9D5A3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3D5E55-BFD3-25E3-4F95-4FA70BD1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49FD4B-3863-977D-51CD-9910809E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772401" cy="37843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b="1" dirty="0"/>
              <a:t>l</a:t>
            </a:r>
            <a:r>
              <a:rPr lang="en-DE" sz="2200" b="1" dirty="0"/>
              <a:t>earning by trial-and-error</a:t>
            </a:r>
            <a:r>
              <a:rPr lang="en-DE" sz="2200" dirty="0"/>
              <a:t> (</a:t>
            </a:r>
            <a:r>
              <a:rPr lang="en-GB" sz="2200" dirty="0"/>
              <a:t>e</a:t>
            </a:r>
            <a:r>
              <a:rPr lang="en-DE" sz="2200" dirty="0"/>
              <a:t>xploration and exploitation)</a:t>
            </a:r>
            <a:endParaRPr lang="en-DE" sz="2200" b="1" dirty="0"/>
          </a:p>
          <a:p>
            <a:r>
              <a:rPr lang="en-GB" sz="2200" dirty="0"/>
              <a:t>g</a:t>
            </a:r>
            <a:r>
              <a:rPr lang="en-DE" sz="2200" dirty="0"/>
              <a:t>oal-based approach </a:t>
            </a:r>
            <a:r>
              <a:rPr lang="en-DE" sz="2200" dirty="0">
                <a:sym typeface="Wingdings" pitchFamily="2" charset="2"/>
              </a:rPr>
              <a:t> </a:t>
            </a:r>
            <a:r>
              <a:rPr lang="en-GB" sz="2200" dirty="0">
                <a:sym typeface="Wingdings" pitchFamily="2" charset="2"/>
              </a:rPr>
              <a:t>active and </a:t>
            </a:r>
            <a:r>
              <a:rPr lang="en-DE" sz="2200" dirty="0">
                <a:sym typeface="Wingdings" pitchFamily="2" charset="2"/>
              </a:rPr>
              <a:t>more generic than supervised learning (but sparse reward signals)</a:t>
            </a:r>
            <a:endParaRPr lang="en-DE" sz="2200" dirty="0"/>
          </a:p>
          <a:p>
            <a:r>
              <a:rPr lang="en-GB" sz="2200" dirty="0"/>
              <a:t>r</a:t>
            </a:r>
            <a:r>
              <a:rPr lang="en-DE" sz="2200" dirty="0"/>
              <a:t>eceiving feedback from the environment, </a:t>
            </a:r>
            <a:r>
              <a:rPr lang="en-GB" sz="2200" dirty="0"/>
              <a:t>n</a:t>
            </a:r>
            <a:r>
              <a:rPr lang="en-DE" sz="2200" dirty="0"/>
              <a:t>o supervision</a:t>
            </a:r>
          </a:p>
          <a:p>
            <a:r>
              <a:rPr lang="en-GB" sz="2200" dirty="0"/>
              <a:t>formalization of sequential decision making (delayed rewards)</a:t>
            </a:r>
            <a:endParaRPr lang="en-DE" sz="2200" dirty="0"/>
          </a:p>
          <a:p>
            <a:pPr marL="0" indent="0">
              <a:buNone/>
            </a:pPr>
            <a:endParaRPr lang="en-DE" sz="2200" dirty="0"/>
          </a:p>
          <a:p>
            <a:pPr marL="0" indent="0">
              <a:buNone/>
            </a:pPr>
            <a:r>
              <a:rPr lang="en-GB" sz="2200" dirty="0"/>
              <a:t>c</a:t>
            </a:r>
            <a:r>
              <a:rPr lang="en-DE" sz="2200" dirty="0"/>
              <a:t>orresponds to search for best action policy to reach a given goal (e.g., win a game)</a:t>
            </a:r>
          </a:p>
          <a:p>
            <a:pPr marL="0" indent="0">
              <a:buNone/>
            </a:pPr>
            <a:r>
              <a:rPr lang="en-DE" sz="2200" dirty="0"/>
              <a:t>using learning from examples (data) to guide the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36CEB6-F3AD-0794-6450-3F2ABA346733}"/>
              </a:ext>
            </a:extLst>
          </p:cNvPr>
          <p:cNvSpPr txBox="1"/>
          <p:nvPr/>
        </p:nvSpPr>
        <p:spPr>
          <a:xfrm>
            <a:off x="838200" y="5654249"/>
            <a:ext cx="1051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000" dirty="0"/>
              <a:t>RL setup usually more difficult (e.g., non-differentiable as a whole) than</a:t>
            </a:r>
            <a:r>
              <a:rPr lang="en-DE" sz="2000" dirty="0"/>
              <a:t> supervised learning </a:t>
            </a:r>
            <a:r>
              <a:rPr lang="en-GB" sz="2000" dirty="0"/>
              <a:t>one</a:t>
            </a:r>
          </a:p>
          <a:p>
            <a:pPr marL="0" indent="0">
              <a:buNone/>
            </a:pPr>
            <a:r>
              <a:rPr lang="en-GB" sz="2000" dirty="0"/>
              <a:t>but RL can be cast as supervised-learning setup: express rewards by more intricate loss function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437309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5189"/>
            <a:ext cx="6225587" cy="51562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l</a:t>
            </a:r>
            <a:r>
              <a:rPr lang="en-DE" sz="2400" b="1" dirty="0"/>
              <a:t>earning by observation</a:t>
            </a:r>
          </a:p>
          <a:p>
            <a:pPr marL="0" indent="0">
              <a:buNone/>
            </a:pPr>
            <a:r>
              <a:rPr lang="en-GB" sz="2400" dirty="0"/>
              <a:t>n</a:t>
            </a:r>
            <a:r>
              <a:rPr lang="en-DE" sz="2400" dirty="0"/>
              <a:t>o target information </a:t>
            </a:r>
            <a:r>
              <a:rPr lang="en-DE" sz="2400" dirty="0">
                <a:sym typeface="Wingdings" pitchFamily="2" charset="2"/>
              </a:rPr>
              <a:t></a:t>
            </a:r>
            <a:r>
              <a:rPr lang="en-DE" sz="2400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dirty="0"/>
              <a:t>can be cast as </a:t>
            </a:r>
            <a:r>
              <a:rPr lang="en-GB" sz="2400" b="1" dirty="0"/>
              <a:t>self-supervised learning</a:t>
            </a:r>
            <a:r>
              <a:rPr lang="en-GB" sz="2400" dirty="0"/>
              <a:t>:</a:t>
            </a:r>
            <a:endParaRPr lang="en-DE" sz="2400" dirty="0"/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  <a:endParaRPr lang="en-GB" sz="22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generative AI as unsupervised learning: generate variations of training data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5038A997-25CE-AF7E-9A9B-B1CD89501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BB9E6CF-50AD-49EA-7E5A-B3EE1C1FF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B08845-D020-DA4F-3935-5D4867E2D187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40467-D941-A3D4-9A81-5E9BE150E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for Unsupervised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DC018-C900-A067-6134-7DFDCC23E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19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5A34DB9-6275-9391-ED7A-404DEBBA0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04717" y="2079790"/>
            <a:ext cx="3645243" cy="36452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C5CEF0-61EE-6DFC-941A-0C7FD1E88ED1}"/>
              </a:ext>
            </a:extLst>
          </p:cNvPr>
          <p:cNvSpPr txBox="1"/>
          <p:nvPr/>
        </p:nvSpPr>
        <p:spPr>
          <a:xfrm>
            <a:off x="10872738" y="553207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100" dirty="0"/>
                  <a:t>d</a:t>
                </a:r>
                <a:r>
                  <a:rPr lang="en-DE" sz="2100" dirty="0"/>
                  <a:t>imensionality reduction by principal component analysis (PCA)</a:t>
                </a:r>
              </a:p>
              <a:p>
                <a:pPr marL="0" indent="0">
                  <a:buNone/>
                </a:pPr>
                <a:r>
                  <a:rPr lang="en-GB" sz="2100" dirty="0"/>
                  <a:t>u</a:t>
                </a:r>
                <a:r>
                  <a:rPr lang="en-DE" sz="2100" dirty="0"/>
                  <a:t>sing only first few principal components (</a:t>
                </a:r>
                <a:r>
                  <a:rPr lang="en-GB" sz="2100" dirty="0"/>
                  <a:t>eigenvectors of data’s covariance matrix)</a:t>
                </a:r>
              </a:p>
              <a:p>
                <a:pPr marL="0" indent="0">
                  <a:buNone/>
                </a:pPr>
                <a:endParaRPr lang="en-GB" sz="2100" dirty="0"/>
              </a:p>
              <a:p>
                <a:pPr marL="0" indent="0">
                  <a:buNone/>
                </a:pPr>
                <a:r>
                  <a:rPr lang="en-GB" sz="2100" dirty="0"/>
                  <a:t>intuition: fitting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sz="2100" dirty="0"/>
                  <a:t>-dimensional e</a:t>
                </a:r>
                <a:r>
                  <a:rPr lang="en-DE" sz="2100" dirty="0"/>
                  <a:t>llipsoid to data</a:t>
                </a:r>
              </a:p>
              <a:p>
                <a:r>
                  <a:rPr lang="en-DE" sz="2100" dirty="0"/>
                  <a:t>axes representing principal components</a:t>
                </a:r>
              </a:p>
              <a:p>
                <a:r>
                  <a:rPr lang="en-GB" sz="2100" dirty="0"/>
                  <a:t>l</a:t>
                </a:r>
                <a:r>
                  <a:rPr lang="en-DE" sz="2100" dirty="0"/>
                  <a:t>arge axis </a:t>
                </a:r>
                <a:r>
                  <a:rPr lang="en-DE" sz="2100" dirty="0">
                    <a:sym typeface="Wingdings" pitchFamily="2" charset="2"/>
                  </a:rPr>
                  <a:t> high variance, small axis  low variance</a:t>
                </a:r>
              </a:p>
              <a:p>
                <a:r>
                  <a:rPr lang="en-GB" sz="2100" dirty="0">
                    <a:sym typeface="Wingdings" pitchFamily="2" charset="2"/>
                  </a:rPr>
                  <a:t>successively c</a:t>
                </a:r>
                <a:r>
                  <a:rPr lang="en-DE" sz="2100" dirty="0">
                    <a:sym typeface="Wingdings" pitchFamily="2" charset="2"/>
                  </a:rPr>
                  <a:t>hoose directions of maximum variance</a:t>
                </a:r>
              </a:p>
              <a:p>
                <a:pPr marL="0" indent="0">
                  <a:buNone/>
                </a:pPr>
                <a:r>
                  <a:rPr lang="en-DE" sz="2100" dirty="0">
                    <a:sym typeface="Wingdings" pitchFamily="2" charset="2"/>
                  </a:rPr>
                  <a:t> account for as much variability (uniqueness) of data set as possible</a:t>
                </a:r>
                <a:endParaRPr lang="en-DE" sz="2100" dirty="0"/>
              </a:p>
              <a:p>
                <a:pPr marL="0" indent="0">
                  <a:buNone/>
                </a:pPr>
                <a:endParaRPr lang="en-DE" sz="2100" dirty="0"/>
              </a:p>
              <a:p>
                <a:pPr marL="0" indent="0">
                  <a:buNone/>
                </a:pPr>
                <a:r>
                  <a:rPr lang="en-GB" sz="2100" dirty="0"/>
                  <a:t>often u</a:t>
                </a:r>
                <a:r>
                  <a:rPr lang="en-DE" sz="2100" dirty="0"/>
                  <a:t>sed as lower-dimensional features in other (supervised) methods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  <a:blipFill>
                <a:blip r:embed="rId4"/>
                <a:stretch>
                  <a:fillRect l="-790" t="-1744" r="-474" b="-40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1869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FC60C-C6FE-B5C9-95D7-18497404F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893379"/>
            <a:ext cx="5181600" cy="5283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b="1" dirty="0"/>
              <a:t>g</a:t>
            </a:r>
            <a:r>
              <a:rPr lang="en-DE" sz="3200" b="1" dirty="0"/>
              <a:t>oals of this course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understanding of foundational ML concepts and commonalities between different methods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ability </a:t>
            </a:r>
            <a:r>
              <a:rPr lang="en-DE" dirty="0"/>
              <a:t>to properly use ML for scientific or business problems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33E040-DAD3-A2FB-5252-BE40A531A0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893379"/>
            <a:ext cx="5181600" cy="5283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b="1" dirty="0"/>
              <a:t>s</a:t>
            </a:r>
            <a:r>
              <a:rPr lang="en-DE" sz="3200" b="1" dirty="0"/>
              <a:t>chedule of lectures</a:t>
            </a:r>
          </a:p>
          <a:p>
            <a:pPr marL="0" indent="0">
              <a:buNone/>
            </a:pPr>
            <a:endParaRPr lang="en-DE" dirty="0"/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introduction and overview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statistical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non-linear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g</a:t>
            </a:r>
            <a:r>
              <a:rPr lang="en-DE" sz="2800" dirty="0"/>
              <a:t>eneralization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deep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</a:t>
            </a:r>
            <a:r>
              <a:rPr lang="en-DE" sz="2800" dirty="0"/>
              <a:t>ransformers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generative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</a:t>
            </a:r>
            <a:r>
              <a:rPr lang="en-DE" sz="2800" dirty="0"/>
              <a:t>ausality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reinforcement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F0A52A-A225-AED0-58A2-DFA6A226F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327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 / Statistical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B5351-A0A5-32A1-59FC-5F3E07227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GB" sz="1900" dirty="0"/>
                  <a:t>r</a:t>
                </a:r>
                <a:r>
                  <a:rPr lang="en-DE" sz="1900" dirty="0"/>
                  <a:t>andom variable: </a:t>
                </a:r>
                <a14:m>
                  <m:oMath xmlns:m="http://schemas.openxmlformats.org/officeDocument/2006/math">
                    <m:r>
                      <a:rPr lang="en-US" sz="1900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</a:t>
                </a:r>
                <a:r>
                  <a:rPr lang="en-DE" sz="1900" dirty="0"/>
                  <a:t>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random variables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1900" dirty="0"/>
                  <a:t> (features):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endParaRPr lang="en-DE" sz="1900" dirty="0"/>
              </a:p>
              <a:p>
                <a:pPr marL="0" indent="0">
                  <a:buNone/>
                </a:pPr>
                <a:endParaRPr lang="en-GB" sz="1900" dirty="0"/>
              </a:p>
              <a:p>
                <a:r>
                  <a:rPr lang="en-DE" sz="1900" dirty="0"/>
                  <a:t>observation </a:t>
                </a:r>
                <a:r>
                  <a:rPr lang="en-GB" sz="1900" dirty="0"/>
                  <a:t>of random variable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m</a:t>
                </a:r>
                <a:r>
                  <a:rPr lang="en-DE" sz="1900" dirty="0"/>
                  <a:t>atrix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endParaRPr lang="en-GB" sz="1900" b="1" dirty="0"/>
              </a:p>
              <a:p>
                <a:r>
                  <a:rPr lang="en-GB" sz="1900" dirty="0"/>
                  <a:t>vector of observations</a:t>
                </a:r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observation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endParaRPr lang="en-GB" sz="1900" dirty="0"/>
              </a:p>
              <a:p>
                <a:r>
                  <a:rPr lang="en-GB" sz="1900" dirty="0"/>
                  <a:t>column vector: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row vector: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19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9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1900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endParaRPr lang="en-GB" sz="19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sz="1900" dirty="0"/>
                  <a:t>p</a:t>
                </a:r>
                <a:r>
                  <a:rPr lang="en-DE" sz="1900" dirty="0"/>
                  <a:t>arameter: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vector of</a:t>
                </a:r>
                <a:r>
                  <a:rPr lang="en-DE" sz="1900" dirty="0"/>
                  <a:t> parameters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endParaRPr lang="en-DE" sz="1900" b="1" dirty="0"/>
              </a:p>
              <a:p>
                <a:pPr marL="0" indent="0">
                  <a:buNone/>
                </a:pPr>
                <a:endParaRPr lang="en-DE" sz="1900" dirty="0"/>
              </a:p>
              <a:p>
                <a:r>
                  <a:rPr lang="en-GB" sz="1900" dirty="0"/>
                  <a:t>probability that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 takes on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19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US" sz="1900" dirty="0"/>
              </a:p>
              <a:p>
                <a:r>
                  <a:rPr lang="en-GB" sz="1900" dirty="0"/>
                  <a:t>p</a:t>
                </a:r>
                <a:r>
                  <a:rPr lang="en-DE" sz="1900" dirty="0"/>
                  <a:t>robability distribution: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19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DE" sz="19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C94727-A962-0E05-23D2-AF8151A26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21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8870D7-EDA7-0526-CF29-7177ADD109A5}"/>
              </a:ext>
            </a:extLst>
          </p:cNvPr>
          <p:cNvSpPr txBox="1"/>
          <p:nvPr/>
        </p:nvSpPr>
        <p:spPr>
          <a:xfrm>
            <a:off x="6019800" y="4001294"/>
            <a:ext cx="145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esign matrix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A204C3-C5C4-50A3-6DE8-A1177A2968C3}"/>
              </a:ext>
            </a:extLst>
          </p:cNvPr>
          <p:cNvCxnSpPr>
            <a:cxnSpLocks/>
            <a:stCxn id="3" idx="3"/>
          </p:cNvCxnSpPr>
          <p:nvPr/>
        </p:nvCxnSpPr>
        <p:spPr>
          <a:xfrm flipH="1" flipV="1">
            <a:off x="5444359" y="3678621"/>
            <a:ext cx="575441" cy="322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4415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2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 err="1"/>
                  <a:t>classification</a:t>
                </a:r>
                <a:endParaRPr lang="de-DE" b="1" dirty="0"/>
              </a:p>
              <a:p>
                <a:r>
                  <a:rPr lang="de-DE" dirty="0" err="1"/>
                  <a:t>categorical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(e.g., </a:t>
                </a:r>
                <a:r>
                  <a:rPr lang="de-DE" dirty="0" err="1"/>
                  <a:t>image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cat</a:t>
                </a:r>
                <a:r>
                  <a:rPr lang="de-DE" dirty="0"/>
                  <a:t> </a:t>
                </a:r>
                <a:r>
                  <a:rPr lang="de-DE" dirty="0" err="1"/>
                  <a:t>or</a:t>
                </a:r>
                <a:r>
                  <a:rPr lang="de-DE" dirty="0"/>
                  <a:t> not </a:t>
                </a: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)</a:t>
                </a:r>
              </a:p>
              <a:p>
                <a:r>
                  <a:rPr lang="de-DE" dirty="0" err="1"/>
                  <a:t>predict</a:t>
                </a:r>
                <a:r>
                  <a:rPr lang="de-DE" dirty="0"/>
                  <a:t>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belong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specific</a:t>
                </a:r>
                <a:r>
                  <a:rPr lang="de-DE" dirty="0"/>
                  <a:t> </a:t>
                </a:r>
                <a:r>
                  <a:rPr lang="de-DE" dirty="0" err="1"/>
                  <a:t>class</a:t>
                </a:r>
                <a:endParaRPr lang="de-DE" dirty="0"/>
              </a:p>
              <a:p>
                <a:pPr marL="0" indent="0">
                  <a:buNone/>
                </a:pPr>
                <a:endParaRPr lang="de-DE" b="1" dirty="0"/>
              </a:p>
              <a:p>
                <a:pPr marL="0" indent="0">
                  <a:buNone/>
                </a:pPr>
                <a:r>
                  <a:rPr lang="de-DE" b="1" dirty="0" err="1"/>
                  <a:t>regression</a:t>
                </a:r>
                <a:endParaRPr lang="de-DE" b="1" dirty="0"/>
              </a:p>
              <a:p>
                <a:r>
                  <a:rPr lang="de-DE" dirty="0"/>
                  <a:t>real-</a:t>
                </a:r>
                <a:r>
                  <a:rPr lang="de-DE" dirty="0" err="1"/>
                  <a:t>valued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endParaRPr lang="de-DE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7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7843345" y="2037530"/>
            <a:ext cx="427771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400" dirty="0"/>
              <a:t>ML domain:</a:t>
            </a:r>
          </a:p>
          <a:p>
            <a:r>
              <a:rPr lang="en-DE" sz="24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2759" y="1249117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48458" y="1255083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287520" y="1356558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0259C-738A-DA97-BDD1-32664279B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Curve Fitting / Parameter Estimation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) pairs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GB" sz="2600" dirty="0">
                    <a:sym typeface="Wingdings" pitchFamily="2" charset="2"/>
                  </a:rPr>
                  <a:t>m</a:t>
                </a:r>
                <a:r>
                  <a:rPr lang="en-GB" sz="2600" dirty="0"/>
                  <a:t>inimization of cost function</a:t>
                </a:r>
              </a:p>
              <a:p>
                <a:r>
                  <a:rPr lang="en-GB" sz="2600" dirty="0"/>
                  <a:t>e.g., l</a:t>
                </a:r>
                <a:r>
                  <a:rPr lang="en-DE" sz="2600" dirty="0"/>
                  <a:t>east squares method, </a:t>
                </a:r>
                <a:r>
                  <a:rPr lang="en-GB" sz="2600" dirty="0"/>
                  <a:t>m</a:t>
                </a:r>
                <a:r>
                  <a:rPr lang="en-DE" sz="2600" dirty="0"/>
                  <a:t>aximium likelihood estimation</a:t>
                </a:r>
              </a:p>
              <a:p>
                <a:r>
                  <a:rPr lang="en-GB" sz="2600" dirty="0"/>
                  <a:t>usually m</a:t>
                </a:r>
                <a:r>
                  <a:rPr lang="en-DE" sz="2600" dirty="0"/>
                  <a:t>any dimensions (features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  <a:blipFill>
                <a:blip r:embed="rId2"/>
                <a:stretch>
                  <a:fillRect l="-1860" t="-5488" b="-122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91B67-D757-747B-397B-4EA5CA5AA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1DCCC0-1FD9-C89E-82E6-A150FD07B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696" y="1776701"/>
            <a:ext cx="5848922" cy="22745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4466896"/>
                <a:ext cx="10515600" cy="188945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600" dirty="0"/>
                  <a:t>apply</a:t>
                </a:r>
                <a:r>
                  <a:rPr lang="en-DE" sz="2600" dirty="0"/>
                  <a:t> </a:t>
                </a:r>
                <a:r>
                  <a:rPr lang="en-GB" sz="2400" dirty="0"/>
                  <a:t>learned statistical dependencies from training to new test data set</a:t>
                </a:r>
                <a:endParaRPr lang="en-DE" sz="26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400" dirty="0"/>
                  <a:t>different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) pairs considered as random samples </a:t>
                </a:r>
                <a:r>
                  <a:rPr lang="en-GB" sz="2400" dirty="0"/>
                  <a:t>(whereby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GB" sz="2400" dirty="0"/>
                  <a:t> values are taken for granted in discriminative models) </a:t>
                </a:r>
                <a:r>
                  <a:rPr lang="en-DE" sz="2400" dirty="0"/>
                  <a:t>of underlying data-generating process (i.i.d. assumption), for both train and test data sets</a:t>
                </a: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466896"/>
                <a:ext cx="10515600" cy="1889453"/>
              </a:xfrm>
              <a:prstGeom prst="rect">
                <a:avLst/>
              </a:prstGeom>
              <a:blipFill>
                <a:blip r:embed="rId4"/>
                <a:stretch>
                  <a:fillRect l="-1043" t="-6452" b="-612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79D9ED10-1B63-084B-8B7D-1F961E83266B}"/>
              </a:ext>
            </a:extLst>
          </p:cNvPr>
          <p:cNvSpPr txBox="1"/>
          <p:nvPr/>
        </p:nvSpPr>
        <p:spPr>
          <a:xfrm>
            <a:off x="10280005" y="3928170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A9B863-59A3-6FC8-C60E-AF2685AC1632}"/>
              </a:ext>
            </a:extLst>
          </p:cNvPr>
          <p:cNvSpPr txBox="1"/>
          <p:nvPr/>
        </p:nvSpPr>
        <p:spPr>
          <a:xfrm>
            <a:off x="6450722" y="1581097"/>
            <a:ext cx="4259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d: </a:t>
            </a:r>
            <a:r>
              <a:rPr lang="de-DE" sz="1400" dirty="0" err="1"/>
              <a:t>degree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fitted</a:t>
            </a:r>
            <a:r>
              <a:rPr lang="de-DE" sz="1400" dirty="0"/>
              <a:t> polynomial </a:t>
            </a:r>
            <a:r>
              <a:rPr lang="de-DE" sz="1400" dirty="0">
                <a:sym typeface="Wingdings" pitchFamily="2" charset="2"/>
              </a:rPr>
              <a:t> </a:t>
            </a:r>
            <a:r>
              <a:rPr lang="de-DE" sz="1400" dirty="0" err="1">
                <a:sym typeface="Wingdings" pitchFamily="2" charset="2"/>
              </a:rPr>
              <a:t>number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of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parameters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306805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Generalization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92841"/>
            <a:ext cx="10715368" cy="28094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generalization gap: difference between test and training error</a:t>
            </a:r>
            <a:endParaRPr lang="en-GB" sz="2000" b="1" dirty="0"/>
          </a:p>
          <a:p>
            <a:r>
              <a:rPr lang="en-GB" sz="2000" b="1" dirty="0"/>
              <a:t>interpolation</a:t>
            </a:r>
            <a:r>
              <a:rPr lang="en-GB" sz="2000" dirty="0"/>
              <a:t> to unencountered samples from training environment</a:t>
            </a:r>
          </a:p>
          <a:p>
            <a:r>
              <a:rPr lang="en-GB" sz="2000" b="1" dirty="0"/>
              <a:t>extrapolation</a:t>
            </a:r>
            <a:r>
              <a:rPr lang="en-GB" sz="2000" dirty="0"/>
              <a:t> to testing conditions differing from training environment (aka out-of-distribution)</a:t>
            </a:r>
          </a:p>
          <a:p>
            <a:pPr marL="0" indent="0">
              <a:buNone/>
            </a:pPr>
            <a:r>
              <a:rPr lang="en-GB" sz="2000" dirty="0"/>
              <a:t>curse of dimensionality: many features (dimensions) </a:t>
            </a:r>
            <a:r>
              <a:rPr lang="en-GB" sz="2000" dirty="0">
                <a:sym typeface="Wingdings" panose="05000000000000000000" pitchFamily="2" charset="2"/>
              </a:rPr>
              <a:t> </a:t>
            </a:r>
            <a:r>
              <a:rPr lang="en-GB" sz="2000" dirty="0"/>
              <a:t>lots of data needed to densely sample volume</a:t>
            </a:r>
            <a:endParaRPr lang="en-GB" sz="2000" i="1" dirty="0"/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 need for appropriate </a:t>
            </a:r>
            <a:r>
              <a:rPr lang="en-GB" sz="2000" b="1" dirty="0">
                <a:sym typeface="Wingdings" pitchFamily="2" charset="2"/>
              </a:rPr>
              <a:t>inductive bias</a:t>
            </a:r>
            <a:r>
              <a:rPr lang="en-GB" sz="2000" dirty="0">
                <a:sym typeface="Wingdings" pitchFamily="2" charset="2"/>
              </a:rPr>
              <a:t> (different forms: model design, regularization, …)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24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generalization</a:t>
            </a:r>
            <a:r>
              <a:rPr lang="en-GB" sz="2600" dirty="0"/>
              <a:t> as 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Linear Models</a:t>
            </a:r>
            <a:r>
              <a:rPr lang="en-GB" dirty="0"/>
              <a:t> (GLM)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3029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/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200" dirty="0"/>
                  <a:t>: d</a:t>
                </a:r>
                <a:r>
                  <a:rPr lang="en-DE" sz="2200" dirty="0"/>
                  <a:t>ependent variable / target</a:t>
                </a:r>
              </a:p>
              <a:p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200" dirty="0"/>
                  <a:t> independent variables / features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DE" sz="2200" dirty="0"/>
                  <a:t> parameters			</a:t>
                </a:r>
                <a:r>
                  <a:rPr lang="en-DE" sz="2200" dirty="0">
                    <a:sym typeface="Wingdings" pitchFamily="2" charset="2"/>
                  </a:rPr>
                  <a:t> to be fitted</a:t>
                </a:r>
                <a:endParaRPr lang="en-DE" sz="22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sz="2200" dirty="0"/>
                  <a:t>: error term / statistical noise		reflects assumed data distribution (here: Gaussian with 					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2200" dirty="0"/>
                  <a:t> for all samples)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blipFill>
                <a:blip r:embed="rId2"/>
                <a:stretch>
                  <a:fillRect l="-115" t="-2027" r="-1036" b="-54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CBA50E14-99D3-7215-8C5B-F69DC5C66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600" dirty="0"/>
                  <a:t> jointly distributed random variables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600" dirty="0"/>
                  <a:t>: p</a:t>
                </a:r>
                <a:r>
                  <a:rPr lang="en-DE" sz="2600" dirty="0"/>
                  <a:t>redict, e.g., conditional mean of conditional density function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  <a:blipFill>
                <a:blip r:embed="rId3"/>
                <a:stretch>
                  <a:fillRect t="-9091" b="-909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A0E629-7DC5-D1E8-2200-D978AA16B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26</a:t>
            </a:fld>
            <a:endParaRPr lang="en-D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B2667A9-E462-BB00-0339-8DEBB2828D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3623" y="167850"/>
            <a:ext cx="3725317" cy="24587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BDD8F19-C9A4-DE58-72A0-EE3CC510AD6B}"/>
              </a:ext>
            </a:extLst>
          </p:cNvPr>
          <p:cNvSpPr txBox="1"/>
          <p:nvPr/>
        </p:nvSpPr>
        <p:spPr>
          <a:xfrm>
            <a:off x="11013977" y="266857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/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2200" dirty="0"/>
                  <a:t>vector (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DE" sz="2200" dirty="0"/>
                  <a:t>) or matrix (</a:t>
                </a:r>
                <a14:m>
                  <m:oMath xmlns:m="http://schemas.openxmlformats.org/officeDocument/2006/math">
                    <m:r>
                      <a:rPr lang="en-US" sz="20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en-DE" sz="2200" dirty="0"/>
                  <a:t>) of given data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blipFill>
                <a:blip r:embed="rId6"/>
                <a:stretch>
                  <a:fillRect l="-1685" t="-8571" b="-28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F214F13-7D10-C4E5-6AB5-80990C0307CD}"/>
              </a:ext>
            </a:extLst>
          </p:cNvPr>
          <p:cNvSpPr txBox="1"/>
          <p:nvPr/>
        </p:nvSpPr>
        <p:spPr>
          <a:xfrm>
            <a:off x="5405821" y="2559211"/>
            <a:ext cx="25680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50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522074-B114-4787-9CD6-0250E34DD441}"/>
              </a:ext>
            </a:extLst>
          </p:cNvPr>
          <p:cNvSpPr txBox="1"/>
          <p:nvPr/>
        </p:nvSpPr>
        <p:spPr>
          <a:xfrm>
            <a:off x="2711669" y="6021446"/>
            <a:ext cx="6382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epending on used loss function</a:t>
            </a:r>
          </a:p>
          <a:p>
            <a:r>
              <a:rPr lang="en-DE" sz="2000" dirty="0"/>
              <a:t>(conditional mean for squared loss of least squares method)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/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 l="-2966" t="-118072" r="-1695" b="-17228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2A01FB-558E-1D72-BE43-331559F020BD}"/>
              </a:ext>
            </a:extLst>
          </p:cNvPr>
          <p:cNvCxnSpPr/>
          <p:nvPr/>
        </p:nvCxnSpPr>
        <p:spPr>
          <a:xfrm flipV="1">
            <a:off x="3090043" y="5707117"/>
            <a:ext cx="0" cy="314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F9EE94C-1899-88FF-1A76-FE6FF891E17C}"/>
              </a:ext>
            </a:extLst>
          </p:cNvPr>
          <p:cNvSpPr txBox="1"/>
          <p:nvPr/>
        </p:nvSpPr>
        <p:spPr>
          <a:xfrm>
            <a:off x="4782894" y="1735643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CDE6168-92A8-35E6-0AFF-909B8936ADAB}"/>
                  </a:ext>
                </a:extLst>
              </p:cNvPr>
              <p:cNvSpPr txBox="1"/>
              <p:nvPr/>
            </p:nvSpPr>
            <p:spPr>
              <a:xfrm>
                <a:off x="9059836" y="4698601"/>
                <a:ext cx="3083280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consider given </a:t>
                </a:r>
                <a14:m>
                  <m:oMath xmlns:m="http://schemas.openxmlformats.org/officeDocument/2006/math">
                    <m:r>
                      <a:rPr lang="en-US" sz="1800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GB" dirty="0"/>
                  <a:t> values for this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CDE6168-92A8-35E6-0AFF-909B8936AD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9836" y="4698601"/>
                <a:ext cx="3083280" cy="369332"/>
              </a:xfrm>
              <a:prstGeom prst="rect">
                <a:avLst/>
              </a:prstGeom>
              <a:blipFill>
                <a:blip r:embed="rId8"/>
                <a:stretch>
                  <a:fillRect l="-1378" t="-8065" r="-984" b="-24194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B7E80C3-B98F-CCE2-8A04-112525ABB170}"/>
              </a:ext>
            </a:extLst>
          </p:cNvPr>
          <p:cNvCxnSpPr>
            <a:stCxn id="14" idx="2"/>
          </p:cNvCxnSpPr>
          <p:nvPr/>
        </p:nvCxnSpPr>
        <p:spPr>
          <a:xfrm>
            <a:off x="10601476" y="5067933"/>
            <a:ext cx="124188" cy="3085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0388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8CABF-ADEA-B0C4-D5D9-6DB0C8AFA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D5F189-C7F3-47DC-AB16-98F7451BD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27</a:t>
            </a:fld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/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blipFill>
                <a:blip r:embed="rId2"/>
                <a:stretch>
                  <a:fillRect l="-1856" t="-115476" r="-1624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E6B79025-BFD5-49B2-FD73-FBCF03575715}"/>
              </a:ext>
            </a:extLst>
          </p:cNvPr>
          <p:cNvSpPr txBox="1"/>
          <p:nvPr/>
        </p:nvSpPr>
        <p:spPr>
          <a:xfrm>
            <a:off x="1909687" y="1714576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FD8BB2-3F3B-32CF-8A16-6D0BFB88B51E}"/>
              </a:ext>
            </a:extLst>
          </p:cNvPr>
          <p:cNvSpPr txBox="1"/>
          <p:nvPr/>
        </p:nvSpPr>
        <p:spPr>
          <a:xfrm>
            <a:off x="1909687" y="3518325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EA64D7-1953-6140-C963-D950D16A6638}"/>
              </a:ext>
            </a:extLst>
          </p:cNvPr>
          <p:cNvSpPr txBox="1"/>
          <p:nvPr/>
        </p:nvSpPr>
        <p:spPr>
          <a:xfrm>
            <a:off x="5348039" y="3233596"/>
            <a:ext cx="1495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dirty="0"/>
              <a:t>Gaussian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18DFE27-5CCB-496E-55E3-66AD8651A9F2}"/>
              </a:ext>
            </a:extLst>
          </p:cNvPr>
          <p:cNvCxnSpPr>
            <a:cxnSpLocks/>
            <a:stCxn id="11" idx="1"/>
            <a:endCxn id="3" idx="3"/>
          </p:cNvCxnSpPr>
          <p:nvPr/>
        </p:nvCxnSpPr>
        <p:spPr>
          <a:xfrm flipH="1" flipV="1">
            <a:off x="4884746" y="2765878"/>
            <a:ext cx="463293" cy="729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BC81ED8-09B6-08C1-B1AD-3D79DB3455F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932386" y="3495206"/>
            <a:ext cx="2415653" cy="881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/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blipFill>
                <a:blip r:embed="rId3"/>
                <a:stretch>
                  <a:fillRect l="-8065" t="-10526" b="-1842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Left Brace 13">
            <a:extLst>
              <a:ext uri="{FF2B5EF4-FFF2-40B4-BE49-F238E27FC236}">
                <a16:creationId xmlns:a16="http://schemas.microsoft.com/office/drawing/2014/main" id="{3053AFFC-FD6D-8CB7-5FA4-2DF91E129218}"/>
              </a:ext>
            </a:extLst>
          </p:cNvPr>
          <p:cNvSpPr/>
          <p:nvPr/>
        </p:nvSpPr>
        <p:spPr>
          <a:xfrm rot="5400000">
            <a:off x="3224279" y="1353158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/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blipFill>
                <a:blip r:embed="rId4"/>
                <a:stretch>
                  <a:fillRect t="-4651" b="-162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7736983B-5322-FA06-0BD4-03ACF2D1CFB7}"/>
              </a:ext>
            </a:extLst>
          </p:cNvPr>
          <p:cNvSpPr txBox="1"/>
          <p:nvPr/>
        </p:nvSpPr>
        <p:spPr>
          <a:xfrm>
            <a:off x="3386885" y="6203350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21D837-0B47-4D60-78F1-2DB76ECC5FA9}"/>
              </a:ext>
            </a:extLst>
          </p:cNvPr>
          <p:cNvSpPr txBox="1"/>
          <p:nvPr/>
        </p:nvSpPr>
        <p:spPr>
          <a:xfrm>
            <a:off x="4827097" y="6203350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F8DD55-F7C6-8888-8EDF-BBA88FF7C148}"/>
              </a:ext>
            </a:extLst>
          </p:cNvPr>
          <p:cNvSpPr txBox="1"/>
          <p:nvPr/>
        </p:nvSpPr>
        <p:spPr>
          <a:xfrm>
            <a:off x="5819697" y="6203350"/>
            <a:ext cx="974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variance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06261DD-362E-37A9-1AF4-256223983DF4}"/>
              </a:ext>
            </a:extLst>
          </p:cNvPr>
          <p:cNvCxnSpPr>
            <a:stCxn id="19" idx="0"/>
          </p:cNvCxnSpPr>
          <p:nvPr/>
        </p:nvCxnSpPr>
        <p:spPr>
          <a:xfrm flipV="1">
            <a:off x="3900808" y="5835480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3882CCA-273E-E3F0-05BD-70A678A6CAB4}"/>
              </a:ext>
            </a:extLst>
          </p:cNvPr>
          <p:cNvCxnSpPr>
            <a:stCxn id="20" idx="0"/>
          </p:cNvCxnSpPr>
          <p:nvPr/>
        </p:nvCxnSpPr>
        <p:spPr>
          <a:xfrm flipV="1">
            <a:off x="5185529" y="5926944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FF5EE3E-1AFD-24A6-5727-F60F63879B1D}"/>
              </a:ext>
            </a:extLst>
          </p:cNvPr>
          <p:cNvCxnSpPr>
            <a:stCxn id="21" idx="0"/>
          </p:cNvCxnSpPr>
          <p:nvPr/>
        </p:nvCxnSpPr>
        <p:spPr>
          <a:xfrm flipH="1" flipV="1">
            <a:off x="5959370" y="5835480"/>
            <a:ext cx="347704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/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blipFill>
                <a:blip r:embed="rId5"/>
                <a:stretch>
                  <a:fillRect l="-3404" t="-115476" r="-1702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/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blipFill>
                <a:blip r:embed="rId6"/>
                <a:stretch>
                  <a:fillRect l="-1714" t="-2222" r="-1714" b="-2296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52779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25619-F36C-BFC3-9B56-E97A05DA1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Multiplicative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DE" dirty="0"/>
                  <a:t>count data: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endParaRPr lang="en-DE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follows Poisson (or negative binomial / Poisson-gamma) distribution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l</a:t>
                </a:r>
                <a:r>
                  <a:rPr lang="en-DE" dirty="0"/>
                  <a:t>og-linear model (Gaussian errors in fit, Poisson with mean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predicted):</a:t>
                </a: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f</a:t>
                </a:r>
                <a:r>
                  <a:rPr lang="en-DE" dirty="0"/>
                  <a:t>urther advantage: usually multiplicative effects for count data, i.e., proportional (small effects for small counts, large effects for large counts)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35A08-90EB-704E-4100-3BFB2DB1F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28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/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blipFill>
                <a:blip r:embed="rId3"/>
                <a:stretch>
                  <a:fillRect l="-3226" t="-115385" r="-1882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/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blipFill>
                <a:blip r:embed="rId4"/>
                <a:stretch>
                  <a:fillRect t="-7500" b="-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Left Brace 4">
            <a:extLst>
              <a:ext uri="{FF2B5EF4-FFF2-40B4-BE49-F238E27FC236}">
                <a16:creationId xmlns:a16="http://schemas.microsoft.com/office/drawing/2014/main" id="{0FC17793-8D20-5843-4EAA-1EDC332053D8}"/>
              </a:ext>
            </a:extLst>
          </p:cNvPr>
          <p:cNvSpPr/>
          <p:nvPr/>
        </p:nvSpPr>
        <p:spPr>
          <a:xfrm rot="16200000">
            <a:off x="2310274" y="3550494"/>
            <a:ext cx="226469" cy="1816542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294BBD-CA3C-692B-2904-97A6E3B8E6E9}"/>
              </a:ext>
            </a:extLst>
          </p:cNvPr>
          <p:cNvSpPr txBox="1"/>
          <p:nvPr/>
        </p:nvSpPr>
        <p:spPr>
          <a:xfrm>
            <a:off x="7020913" y="3976198"/>
            <a:ext cx="1766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ingle parameter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8452487-D7BA-A039-D5B7-5DC951310D64}"/>
              </a:ext>
            </a:extLst>
          </p:cNvPr>
          <p:cNvCxnSpPr/>
          <p:nvPr/>
        </p:nvCxnSpPr>
        <p:spPr>
          <a:xfrm flipH="1" flipV="1">
            <a:off x="7115503" y="3689131"/>
            <a:ext cx="105104" cy="312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0967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24281-B504-483C-A85A-BE3BE45EE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Scheme of </a:t>
            </a:r>
            <a:r>
              <a:rPr lang="en-GB" dirty="0"/>
              <a:t>GLMs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4BCA55-171D-59B1-FCAC-5D8046218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/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l</a:t>
                </a:r>
                <a:r>
                  <a:rPr lang="en-DE" sz="2600" dirty="0"/>
                  <a:t>ink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DE" sz="2600" dirty="0"/>
                  <a:t>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DE" sz="2600" dirty="0"/>
                  <a:t>linking range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to linear predictor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GB" sz="2600" dirty="0"/>
                  <a:t>c</a:t>
                </a:r>
                <a:r>
                  <a:rPr lang="en-DE" sz="2600" dirty="0"/>
                  <a:t>anonical forms for different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distributions (e.g., </a:t>
                </a:r>
                <a:r>
                  <a:rPr lang="en-DE" sz="26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log</a:t>
                </a:r>
                <a:r>
                  <a:rPr lang="en-DE" sz="2600" dirty="0"/>
                  <a:t> for Poisson, identity for Gaussian </a:t>
                </a:r>
                <a:r>
                  <a:rPr lang="en-DE" sz="2600" dirty="0">
                    <a:sym typeface="Wingdings" pitchFamily="2" charset="2"/>
                  </a:rPr>
                  <a:t> linear regression</a:t>
                </a:r>
                <a:r>
                  <a:rPr lang="en-DE" sz="2600" dirty="0"/>
                  <a:t>)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blipFill>
                <a:blip r:embed="rId2"/>
                <a:stretch>
                  <a:fillRect l="-2466" t="-2183" r="-3014" b="-43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829B18-8482-459B-14EB-217152DEE90B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3152448" y="2707059"/>
            <a:ext cx="0" cy="622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/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following probability distribution from exponential family (e.g., Poisson or Gaussian)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blipFill>
                <a:blip r:embed="rId3"/>
                <a:stretch>
                  <a:fillRect l="-2186" t="-4808" r="-1366" b="-961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4C20F7E-3D8A-813D-EA54-8155F52DC914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3888828" y="2707059"/>
            <a:ext cx="2636126" cy="1378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/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1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blipFill>
                <a:blip r:embed="rId4"/>
                <a:stretch>
                  <a:fillRect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1837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47EE5-7536-CAB6-87AB-CEB19B3FB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AI/ML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835BF-AF88-2BE3-A64F-CCD35263D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517276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A8612-70FA-5E78-3E4E-A564628B9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Classification: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predict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respectively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each</a:t>
                </a:r>
                <a:r>
                  <a:rPr lang="de-DE" dirty="0"/>
                  <a:t> sample</a:t>
                </a:r>
                <a:endParaRPr lang="en-DE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GB" dirty="0"/>
                  <a:t>link function: </a:t>
                </a:r>
                <a:r>
                  <a:rPr lang="en-GB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</a:t>
                </a:r>
                <a:r>
                  <a:rPr lang="en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ogit</a:t>
                </a:r>
                <a:r>
                  <a:rPr lang="en-DE" dirty="0"/>
                  <a:t> (log-odds)</a:t>
                </a:r>
                <a:endParaRPr lang="en-DE" i="1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following Bernoulli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B5D652-7C68-6754-9D60-DFB308E9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/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logit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⁡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blipFill>
                <a:blip r:embed="rId3"/>
                <a:stretch>
                  <a:fillRect l="-2198" t="-115385" r="-1099" b="-17142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34698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Toward Non-Linear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6563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CF522-99CA-DD1B-2D16-17D022D50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Additive Models</a:t>
            </a:r>
            <a:r>
              <a:rPr lang="en-GB" dirty="0"/>
              <a:t> (GAM)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90C52-BBD9-7EB8-8537-1B46C4C4B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526376"/>
          </a:xfrm>
        </p:spPr>
        <p:txBody>
          <a:bodyPr/>
          <a:lstStyle/>
          <a:p>
            <a:pPr marL="0" indent="0">
              <a:buNone/>
            </a:pPr>
            <a:r>
              <a:rPr lang="en-DE" dirty="0"/>
              <a:t>blending of GLMs and additive models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0A75A-BE5D-DDCF-0005-73B4261A3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5F9EE4-A992-F276-B66F-9C66492BF2E7}"/>
              </a:ext>
            </a:extLst>
          </p:cNvPr>
          <p:cNvSpPr txBox="1"/>
          <p:nvPr/>
        </p:nvSpPr>
        <p:spPr>
          <a:xfrm>
            <a:off x="1608079" y="4049437"/>
            <a:ext cx="607497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600" dirty="0"/>
              <a:t>smooth functions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p</a:t>
            </a:r>
            <a:r>
              <a:rPr lang="en-DE" sz="2600" dirty="0"/>
              <a:t>otentially non-parametric form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d</a:t>
            </a:r>
            <a:r>
              <a:rPr lang="en-DE" sz="2600" dirty="0"/>
              <a:t>escribe non-linear effects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estimated, e.g., via b</a:t>
            </a:r>
            <a:r>
              <a:rPr lang="en-DE" sz="2600" dirty="0"/>
              <a:t>ackfitting algorithm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77C39E-03F9-8410-3A56-37A061669723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645568" y="3379222"/>
            <a:ext cx="126129" cy="670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/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extension: a</a:t>
                </a:r>
                <a:r>
                  <a:rPr lang="en-DE" sz="2600" dirty="0"/>
                  <a:t>dd interaction terms between different features, 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blipFill>
                <a:blip r:embed="rId2"/>
                <a:stretch>
                  <a:fillRect l="-2614" t="-3883" b="-1068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C91E5AD5-F83B-7EE9-C3C6-186DFCD95A11}"/>
              </a:ext>
            </a:extLst>
          </p:cNvPr>
          <p:cNvSpPr txBox="1"/>
          <p:nvPr/>
        </p:nvSpPr>
        <p:spPr>
          <a:xfrm>
            <a:off x="10326768" y="4794192"/>
            <a:ext cx="15840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hlinkClick r:id="rId3"/>
              </a:rPr>
              <a:t>Cyclic Boosting</a:t>
            </a:r>
            <a:endParaRPr lang="en-GB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/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blipFill>
                <a:blip r:embed="rId4"/>
                <a:stretch>
                  <a:fillRect l="-2145"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10628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 and Linear Building Blocks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552299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GLM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GAM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2996928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 rule learning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137753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400652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15DB7-0905-7CBC-5CA2-6E9421EE6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B257A1-E581-0C88-E250-235B78D7C547}"/>
              </a:ext>
            </a:extLst>
          </p:cNvPr>
          <p:cNvSpPr txBox="1"/>
          <p:nvPr/>
        </p:nvSpPr>
        <p:spPr>
          <a:xfrm>
            <a:off x="1065486" y="1997839"/>
            <a:ext cx="100610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At its heart, all the diverse statistical learning methods are reflections of the </a:t>
            </a:r>
            <a:r>
              <a:rPr lang="en-GB" sz="3000" b="1" dirty="0"/>
              <a:t>same underlying concept</a:t>
            </a:r>
            <a:r>
              <a:rPr lang="en-GB" sz="3000" dirty="0"/>
              <a:t>, and just differ in their applicability for different use cases.</a:t>
            </a:r>
          </a:p>
          <a:p>
            <a:endParaRPr lang="en-GB" sz="3000" dirty="0"/>
          </a:p>
          <a:p>
            <a:r>
              <a:rPr lang="en-GB" sz="3000" dirty="0"/>
              <a:t>(need to find method with best inductive bias for the task at hand </a:t>
            </a:r>
            <a:r>
              <a:rPr lang="en-GB" sz="3000" dirty="0">
                <a:sym typeface="Wingdings" pitchFamily="2" charset="2"/>
              </a:rPr>
              <a:t> generalization capability</a:t>
            </a:r>
            <a:r>
              <a:rPr lang="en-GB" sz="3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49266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17737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E4DCC-1C88-BE0F-22BF-F3CD39DFE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4ED241-E6F8-CD92-2049-87B878408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36</a:t>
            </a:fld>
            <a:endParaRPr lang="en-DE"/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94EC203B-994C-B8F7-37D8-BE2BCF67ADA5}"/>
              </a:ext>
            </a:extLst>
          </p:cNvPr>
          <p:cNvSpPr/>
          <p:nvPr/>
        </p:nvSpPr>
        <p:spPr>
          <a:xfrm>
            <a:off x="836209" y="1982757"/>
            <a:ext cx="2734305" cy="3671809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B9DE0669-7ABB-C6AA-8A93-7DCAFDEF3AC1}"/>
              </a:ext>
            </a:extLst>
          </p:cNvPr>
          <p:cNvSpPr/>
          <p:nvPr/>
        </p:nvSpPr>
        <p:spPr>
          <a:xfrm>
            <a:off x="4663626" y="1982758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8">
            <a:extLst>
              <a:ext uri="{FF2B5EF4-FFF2-40B4-BE49-F238E27FC236}">
                <a16:creationId xmlns:a16="http://schemas.microsoft.com/office/drawing/2014/main" id="{9F1AC96E-292E-4DC0-CD52-02319B3B33C6}"/>
              </a:ext>
            </a:extLst>
          </p:cNvPr>
          <p:cNvSpPr/>
          <p:nvPr/>
        </p:nvSpPr>
        <p:spPr>
          <a:xfrm>
            <a:off x="8491043" y="1982759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460A2F-50B9-4D78-7BDC-AB1DD672E17D}"/>
              </a:ext>
            </a:extLst>
          </p:cNvPr>
          <p:cNvSpPr txBox="1"/>
          <p:nvPr/>
        </p:nvSpPr>
        <p:spPr>
          <a:xfrm>
            <a:off x="836208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extract features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9242BC-2021-D731-E05C-5F6D1F238594}"/>
              </a:ext>
            </a:extLst>
          </p:cNvPr>
          <p:cNvSpPr txBox="1"/>
          <p:nvPr/>
        </p:nvSpPr>
        <p:spPr>
          <a:xfrm>
            <a:off x="845939" y="2941498"/>
            <a:ext cx="27343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h</a:t>
            </a:r>
            <a:r>
              <a:rPr lang="en-DE" dirty="0"/>
              <a:t>elp the ML algorithm to better understand the data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impose</a:t>
            </a:r>
            <a:r>
              <a:rPr lang="en-DE" dirty="0"/>
              <a:t> assumptions hard to discover in the raw 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B4A46C-C416-C94F-D3A8-40A6AE912C2F}"/>
              </a:ext>
            </a:extLst>
          </p:cNvPr>
          <p:cNvSpPr txBox="1"/>
          <p:nvPr/>
        </p:nvSpPr>
        <p:spPr>
          <a:xfrm>
            <a:off x="4663625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choose ML algorithm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763E0E-A1B5-65B0-D21D-F7217D0D2E32}"/>
              </a:ext>
            </a:extLst>
          </p:cNvPr>
          <p:cNvSpPr txBox="1"/>
          <p:nvPr/>
        </p:nvSpPr>
        <p:spPr>
          <a:xfrm>
            <a:off x="4678222" y="2941498"/>
            <a:ext cx="27245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from open-source libraries like scikit-learn or pytorch, rarely write an own one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many different algorithms available, differently suited for given task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B1AEF1-8878-64A3-A46C-5840F03F9AEA}"/>
              </a:ext>
            </a:extLst>
          </p:cNvPr>
          <p:cNvSpPr txBox="1"/>
          <p:nvPr/>
        </p:nvSpPr>
        <p:spPr>
          <a:xfrm>
            <a:off x="8491042" y="2015245"/>
            <a:ext cx="2734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execute hyperparameter tuning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7A94E2-7F9E-3256-BE43-8875134C565F}"/>
              </a:ext>
            </a:extLst>
          </p:cNvPr>
          <p:cNvSpPr txBox="1"/>
          <p:nvPr/>
        </p:nvSpPr>
        <p:spPr>
          <a:xfrm>
            <a:off x="8491042" y="2941498"/>
            <a:ext cx="27245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variety of different forms</a:t>
            </a:r>
          </a:p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model settings not all automatically adjusted by the machine</a:t>
            </a:r>
          </a:p>
        </p:txBody>
      </p:sp>
    </p:spTree>
    <p:extLst>
      <p:ext uri="{BB962C8B-B14F-4D97-AF65-F5344CB8AC3E}">
        <p14:creationId xmlns:p14="http://schemas.microsoft.com/office/powerpoint/2010/main" val="20580523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00118-42C4-0F41-5612-17227D0CB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Evaluation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ED337D-9FEE-AC0F-54C9-AE8B1187F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37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505B5F-123A-B6E0-3607-60D3F212C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48" y="3040583"/>
            <a:ext cx="4631451" cy="112582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5CE4AB-CCB4-8B08-EA11-FFC1D3AD219C}"/>
              </a:ext>
            </a:extLst>
          </p:cNvPr>
          <p:cNvCxnSpPr/>
          <p:nvPr/>
        </p:nvCxnSpPr>
        <p:spPr>
          <a:xfrm>
            <a:off x="5802992" y="1950720"/>
            <a:ext cx="0" cy="4336869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914D98B-D2BF-EE2C-D3A8-8BC1BF95243B}"/>
              </a:ext>
            </a:extLst>
          </p:cNvPr>
          <p:cNvSpPr txBox="1"/>
          <p:nvPr/>
        </p:nvSpPr>
        <p:spPr>
          <a:xfrm>
            <a:off x="1898471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</a:t>
            </a:r>
            <a:r>
              <a:rPr lang="en-DE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ross-validation</a:t>
            </a:r>
            <a:endParaRPr lang="en-US" b="1" dirty="0">
              <a:solidFill>
                <a:schemeClr val="accent1">
                  <a:lumMod val="50000"/>
                </a:schemeClr>
              </a:solidFill>
              <a:latin typeface="AccordAlternate" panose="02000000000000000000" pitchFamily="50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248E577-8475-E84A-E7A9-9B88595DEF81}"/>
              </a:ext>
            </a:extLst>
          </p:cNvPr>
          <p:cNvCxnSpPr/>
          <p:nvPr/>
        </p:nvCxnSpPr>
        <p:spPr>
          <a:xfrm>
            <a:off x="592369" y="4450080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BCBC49-ACFE-2FE2-4091-937FD9A6CF1F}"/>
              </a:ext>
            </a:extLst>
          </p:cNvPr>
          <p:cNvSpPr txBox="1"/>
          <p:nvPr/>
        </p:nvSpPr>
        <p:spPr>
          <a:xfrm>
            <a:off x="730689" y="4815159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762" lvl="1" indent="0">
              <a:buNone/>
            </a:pPr>
            <a:r>
              <a:rPr lang="en-GB" dirty="0"/>
              <a:t>decide on acceptance of model changes by means of accuracy measure: improved model vs baseline (current best)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A685AE-B3DA-A7CC-132F-46CB4DFB28F0}"/>
              </a:ext>
            </a:extLst>
          </p:cNvPr>
          <p:cNvSpPr txBox="1"/>
          <p:nvPr/>
        </p:nvSpPr>
        <p:spPr>
          <a:xfrm>
            <a:off x="712253" y="1858892"/>
            <a:ext cx="4974436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test structure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0F9C11-CB62-8F16-CDA5-1744902446D3}"/>
              </a:ext>
            </a:extLst>
          </p:cNvPr>
          <p:cNvSpPr txBox="1"/>
          <p:nvPr/>
        </p:nvSpPr>
        <p:spPr>
          <a:xfrm>
            <a:off x="6301753" y="1720392"/>
            <a:ext cx="4974436" cy="6463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measure (out-of-sample) accuracy of predictions</a:t>
            </a:r>
            <a:r>
              <a:rPr lang="en-GB" dirty="0"/>
              <a:t> (loss function in training as proxy of this)</a:t>
            </a:r>
            <a:endParaRPr lang="en-GB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62E2C6-C6E5-60CB-D782-46F1EFDBAC78}"/>
              </a:ext>
            </a:extLst>
          </p:cNvPr>
          <p:cNvSpPr txBox="1"/>
          <p:nvPr/>
        </p:nvSpPr>
        <p:spPr>
          <a:xfrm>
            <a:off x="7455502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176C67-3349-8F90-0C9E-4FE4F29243E0}"/>
              </a:ext>
            </a:extLst>
          </p:cNvPr>
          <p:cNvSpPr txBox="1"/>
          <p:nvPr/>
        </p:nvSpPr>
        <p:spPr>
          <a:xfrm>
            <a:off x="6497295" y="3132466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9725" indent="-287338">
              <a:buFont typeface="Arial" panose="020B0604020202020204" pitchFamily="34" charset="0"/>
              <a:buChar char="•"/>
              <a:tabLst>
                <a:tab pos="227013" algn="l"/>
              </a:tabLst>
            </a:pPr>
            <a:r>
              <a:rPr lang="en-US" dirty="0"/>
              <a:t>p</a:t>
            </a:r>
            <a:r>
              <a:rPr lang="en-DE" dirty="0"/>
              <a:t>oint estimate: </a:t>
            </a:r>
            <a:r>
              <a:rPr lang="en-GB" dirty="0"/>
              <a:t>a</a:t>
            </a:r>
            <a:r>
              <a:rPr lang="en-DE" dirty="0"/>
              <a:t>bsolute (MAD, MSE, …) or</a:t>
            </a:r>
            <a:r>
              <a:rPr lang="en-US" dirty="0"/>
              <a:t>      </a:t>
            </a:r>
            <a:r>
              <a:rPr lang="en-DE" dirty="0"/>
              <a:t>relative (MAPE, …) metrics</a:t>
            </a:r>
          </a:p>
          <a:p>
            <a:pPr marL="339725" indent="-279400">
              <a:buFont typeface="Arial" panose="020B0604020202020204" pitchFamily="34" charset="0"/>
              <a:buChar char="•"/>
            </a:pPr>
            <a:r>
              <a:rPr lang="en-GB" dirty="0"/>
              <a:t>full probability distribution: </a:t>
            </a:r>
            <a:r>
              <a:rPr lang="en-GB" dirty="0">
                <a:hlinkClick r:id="rId3"/>
              </a:rPr>
              <a:t>a bit tricky</a:t>
            </a:r>
            <a:endParaRPr lang="en-DE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CC3381-8452-7B47-2A05-226B4742D428}"/>
              </a:ext>
            </a:extLst>
          </p:cNvPr>
          <p:cNvCxnSpPr/>
          <p:nvPr/>
        </p:nvCxnSpPr>
        <p:spPr>
          <a:xfrm>
            <a:off x="6396632" y="4437017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0CB76A6-5812-6AB0-6767-EC66BDD0DD7D}"/>
              </a:ext>
            </a:extLst>
          </p:cNvPr>
          <p:cNvSpPr txBox="1"/>
          <p:nvPr/>
        </p:nvSpPr>
        <p:spPr>
          <a:xfrm>
            <a:off x="7455502" y="4529092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C31EEC-D553-922A-5667-61F530B4301F}"/>
              </a:ext>
            </a:extLst>
          </p:cNvPr>
          <p:cNvSpPr txBox="1"/>
          <p:nvPr/>
        </p:nvSpPr>
        <p:spPr>
          <a:xfrm>
            <a:off x="6533187" y="4992233"/>
            <a:ext cx="4511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7013" lvl="1" indent="1588"/>
            <a:r>
              <a:rPr lang="en-DE" dirty="0"/>
              <a:t>ROC curve (true and false positve rates)</a:t>
            </a:r>
          </a:p>
        </p:txBody>
      </p:sp>
      <p:pic>
        <p:nvPicPr>
          <p:cNvPr id="17" name="Picture 2" descr="Receiver operating characteristic - Wikipedia">
            <a:extLst>
              <a:ext uri="{FF2B5EF4-FFF2-40B4-BE49-F238E27FC236}">
                <a16:creationId xmlns:a16="http://schemas.microsoft.com/office/drawing/2014/main" id="{89F06512-1EFD-39BC-A15F-563A80636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098" y="5351085"/>
            <a:ext cx="1848203" cy="1386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851D45-9DF9-BE1C-8FA8-AE1DDB1DB604}"/>
              </a:ext>
            </a:extLst>
          </p:cNvPr>
          <p:cNvSpPr txBox="1"/>
          <p:nvPr/>
        </p:nvSpPr>
        <p:spPr>
          <a:xfrm>
            <a:off x="10389500" y="664581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985760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38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093771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489" y="4389758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312708"/>
            <a:ext cx="535450" cy="6506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573072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rot="20668895" flipH="1">
            <a:off x="6093685" y="2204099"/>
            <a:ext cx="437918" cy="1964299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881412" y="40575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6029678" y="4391815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010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7AC995-30A6-15A6-900E-AD8E081FA4F3}"/>
              </a:ext>
            </a:extLst>
          </p:cNvPr>
          <p:cNvSpPr txBox="1"/>
          <p:nvPr/>
        </p:nvSpPr>
        <p:spPr>
          <a:xfrm>
            <a:off x="3983202" y="4674063"/>
            <a:ext cx="2095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GENERATIVE MODELS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B53ACE6-7EFC-FB4D-5268-E61D265061A7}"/>
              </a:ext>
            </a:extLst>
          </p:cNvPr>
          <p:cNvCxnSpPr>
            <a:cxnSpLocks/>
            <a:stCxn id="24" idx="0"/>
            <a:endCxn id="19" idx="2"/>
          </p:cNvCxnSpPr>
          <p:nvPr/>
        </p:nvCxnSpPr>
        <p:spPr>
          <a:xfrm flipV="1">
            <a:off x="5031154" y="2261958"/>
            <a:ext cx="634610" cy="241210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E5786213-69C6-D126-72AA-558660976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0" y="2724916"/>
            <a:ext cx="1956638" cy="2727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DEC83A-5900-B2B4-4F89-A90B4A0A4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59D49-F44B-B067-7EBF-7A3986B84F3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nice book on the f</a:t>
            </a:r>
            <a:r>
              <a:rPr lang="en-DE" sz="2600" dirty="0"/>
              <a:t>oundations of ML (relevant for the whole course):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D5EC111-0626-60FD-E6A5-55864D0F77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ther general overviews: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099349-9666-5ACB-59E9-FAAE58286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39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CA70A072-9059-01B2-3826-42BA33AC2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599" y="2724916"/>
            <a:ext cx="2185951" cy="3108325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B0AA086-68A0-5648-509C-F9764E9B1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835" y="2724916"/>
            <a:ext cx="2017807" cy="1590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721E4C-46F9-8F1A-0A93-122816C17BE6}"/>
              </a:ext>
            </a:extLst>
          </p:cNvPr>
          <p:cNvSpPr txBox="1"/>
          <p:nvPr/>
        </p:nvSpPr>
        <p:spPr>
          <a:xfrm>
            <a:off x="6308835" y="4450212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5"/>
              </a:rPr>
              <a:t>Bishop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23EB40-495D-66A3-2BAF-A26F64B0F5DB}"/>
              </a:ext>
            </a:extLst>
          </p:cNvPr>
          <p:cNvSpPr txBox="1"/>
          <p:nvPr/>
        </p:nvSpPr>
        <p:spPr>
          <a:xfrm>
            <a:off x="8763000" y="5582810"/>
            <a:ext cx="949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6"/>
              </a:rPr>
              <a:t>Mitchell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194BDE-11C6-83CD-444E-512EF7C5C489}"/>
              </a:ext>
            </a:extLst>
          </p:cNvPr>
          <p:cNvSpPr txBox="1"/>
          <p:nvPr/>
        </p:nvSpPr>
        <p:spPr>
          <a:xfrm>
            <a:off x="973599" y="5952142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Hastie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86943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also: </a:t>
            </a:r>
            <a:r>
              <a:rPr lang="en-DE" dirty="0"/>
              <a:t>knowledge representation, automated reasoning</a:t>
            </a:r>
            <a:r>
              <a:rPr lang="en-GB" dirty="0"/>
              <a:t> (first indices in modern Large Language Models)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6C4AAA-AC13-A24A-B1D9-95810AD84DA7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0951432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F12FF-78B2-6D70-2CE7-352E159DC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Scientific Application: ML in Particle Physics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A9D64-122D-1462-AE88-77339A991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example: c</a:t>
            </a:r>
            <a:r>
              <a:rPr lang="en-DE" dirty="0"/>
              <a:t>lassification of decay signatures in particle colliders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8A7782-702D-D83A-28CD-75782095F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40</a:t>
            </a:fld>
            <a:endParaRPr lang="en-DE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3D2757EA-057A-FD44-0512-BF6DC3276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0645" y="3452787"/>
            <a:ext cx="3181165" cy="2903563"/>
          </a:xfrm>
          <a:prstGeom prst="rect">
            <a:avLst/>
          </a:prstGeom>
        </p:spPr>
      </p:pic>
      <p:pic>
        <p:nvPicPr>
          <p:cNvPr id="6" name="Picture 5" descr="A picture containing engine&#10;&#10;Description automatically generated">
            <a:extLst>
              <a:ext uri="{FF2B5EF4-FFF2-40B4-BE49-F238E27FC236}">
                <a16:creationId xmlns:a16="http://schemas.microsoft.com/office/drawing/2014/main" id="{32D783D1-8B81-2535-3886-1C3D6335C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024" y="3498029"/>
            <a:ext cx="3750769" cy="2813077"/>
          </a:xfrm>
          <a:prstGeom prst="rect">
            <a:avLst/>
          </a:prstGeom>
        </p:spPr>
      </p:pic>
      <p:pic>
        <p:nvPicPr>
          <p:cNvPr id="7" name="Picture 6" descr="An aerial view of a green landscape&#10;&#10;Description automatically generated with low confidence">
            <a:extLst>
              <a:ext uri="{FF2B5EF4-FFF2-40B4-BE49-F238E27FC236}">
                <a16:creationId xmlns:a16="http://schemas.microsoft.com/office/drawing/2014/main" id="{0897626E-B5DF-5133-7047-256636B0D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47" y="3452787"/>
            <a:ext cx="4454189" cy="29035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D57559-BFA9-EA0C-DA9C-3DB16B3EFF10}"/>
              </a:ext>
            </a:extLst>
          </p:cNvPr>
          <p:cNvSpPr txBox="1"/>
          <p:nvPr/>
        </p:nvSpPr>
        <p:spPr>
          <a:xfrm>
            <a:off x="695070" y="3015987"/>
            <a:ext cx="321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Tevatron accelerator at Fermilab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74BBFD-5F82-B265-2609-C8E1A65167CC}"/>
              </a:ext>
            </a:extLst>
          </p:cNvPr>
          <p:cNvSpPr txBox="1"/>
          <p:nvPr/>
        </p:nvSpPr>
        <p:spPr>
          <a:xfrm>
            <a:off x="5185749" y="3015987"/>
            <a:ext cx="25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CDF detector at Tevatron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BFBCFB-868F-D16E-8AAD-3B4B87CCD243}"/>
              </a:ext>
            </a:extLst>
          </p:cNvPr>
          <p:cNvSpPr txBox="1"/>
          <p:nvPr/>
        </p:nvSpPr>
        <p:spPr>
          <a:xfrm>
            <a:off x="8610600" y="2877487"/>
            <a:ext cx="3181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</a:t>
            </a:r>
            <a:r>
              <a:rPr lang="en-DE" dirty="0"/>
              <a:t>harmed baryon signals filtered out of background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7247BB-A764-BFF0-C684-CE6453537A56}"/>
              </a:ext>
            </a:extLst>
          </p:cNvPr>
          <p:cNvSpPr txBox="1"/>
          <p:nvPr/>
        </p:nvSpPr>
        <p:spPr>
          <a:xfrm>
            <a:off x="9999412" y="-1975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5"/>
              </a:rPr>
              <a:t>https://arxiv.org/abs/1105.5995</a:t>
            </a:r>
            <a:endParaRPr lang="en-GB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A08000-D6C4-471B-7D88-681FC889601A}"/>
              </a:ext>
            </a:extLst>
          </p:cNvPr>
          <p:cNvSpPr txBox="1"/>
          <p:nvPr/>
        </p:nvSpPr>
        <p:spPr>
          <a:xfrm>
            <a:off x="9999412" y="275024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6"/>
              </a:rPr>
              <a:t>https://arxiv.org/abs/1207.0825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778652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9D79F7F-5A00-5559-1DA5-3CA4419E27DE}"/>
              </a:ext>
            </a:extLst>
          </p:cNvPr>
          <p:cNvSpPr txBox="1"/>
          <p:nvPr/>
        </p:nvSpPr>
        <p:spPr>
          <a:xfrm>
            <a:off x="5685446" y="344420"/>
            <a:ext cx="6288458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blend of diverse components from different domains (statistics, optimization, computer science, …)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74F7DCB-F330-BB84-A13D-AACAA0EA25E4}"/>
              </a:ext>
            </a:extLst>
          </p:cNvPr>
          <p:cNvCxnSpPr>
            <a:stCxn id="3" idx="1"/>
            <a:endCxn id="23" idx="3"/>
          </p:cNvCxnSpPr>
          <p:nvPr/>
        </p:nvCxnSpPr>
        <p:spPr>
          <a:xfrm flipH="1">
            <a:off x="3780446" y="729141"/>
            <a:ext cx="1905000" cy="13141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0757CEA-51E6-0764-E8C6-5547441D0207}"/>
              </a:ext>
            </a:extLst>
          </p:cNvPr>
          <p:cNvCxnSpPr>
            <a:stCxn id="3" idx="1"/>
            <a:endCxn id="22" idx="0"/>
          </p:cNvCxnSpPr>
          <p:nvPr/>
        </p:nvCxnSpPr>
        <p:spPr>
          <a:xfrm flipH="1">
            <a:off x="2951771" y="729141"/>
            <a:ext cx="2733675" cy="2368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(compare with human reasoning by </a:t>
            </a:r>
            <a:r>
              <a:rPr lang="en-GB" dirty="0">
                <a:hlinkClick r:id="rId2"/>
              </a:rPr>
              <a:t>analogies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286FA-DB4E-6383-348C-00BFDE87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Hot Debate: Connectionism vs Symbolic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B5262-4D71-C8D6-A37F-7FC7ED4AD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connectionists:</a:t>
            </a:r>
          </a:p>
          <a:p>
            <a:pPr marL="0" indent="0">
              <a:buNone/>
            </a:pPr>
            <a:r>
              <a:rPr lang="en-GB" i="1" dirty="0"/>
              <a:t>learn from (big) data without prior knowledge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symbolists:</a:t>
            </a:r>
          </a:p>
          <a:p>
            <a:pPr marL="0" indent="0">
              <a:buNone/>
            </a:pPr>
            <a:r>
              <a:rPr lang="en-GB" i="1" dirty="0"/>
              <a:t>use knowledge with only modest input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(crude) a</a:t>
            </a:r>
            <a:r>
              <a:rPr lang="en-DE" dirty="0"/>
              <a:t>nalogy: learning and evolution</a:t>
            </a:r>
          </a:p>
          <a:p>
            <a:pPr marL="0" indent="0">
              <a:buNone/>
            </a:pPr>
            <a:r>
              <a:rPr lang="en-GB" dirty="0"/>
              <a:t>philosophical: e</a:t>
            </a:r>
            <a:r>
              <a:rPr lang="en-DE" dirty="0"/>
              <a:t>mpiricist and rationalist schools of mind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h</a:t>
            </a:r>
            <a:r>
              <a:rPr lang="en-DE" dirty="0"/>
              <a:t>ybrid approaches often most successful</a:t>
            </a:r>
            <a:r>
              <a:rPr lang="en-GB" dirty="0"/>
              <a:t> (f</a:t>
            </a:r>
            <a:r>
              <a:rPr lang="en-DE" dirty="0"/>
              <a:t>eature engineering for ML models also kind of symbolic knowledge representation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378C44-B5F0-123F-5FEB-A8CA8CB3B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93787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94EA-835A-8834-A773-8B7BFA310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Hybrid Approach for Language Models?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3E4B33-4822-186F-FB91-C9DC9DFF3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E55DCEC2-BB5B-52E1-362A-8AF45A0C5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82640"/>
            <a:ext cx="7772400" cy="52024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A6B26C-3B72-B00C-07A0-1E54DE8DF2B7}"/>
              </a:ext>
            </a:extLst>
          </p:cNvPr>
          <p:cNvSpPr txBox="1"/>
          <p:nvPr/>
        </p:nvSpPr>
        <p:spPr>
          <a:xfrm>
            <a:off x="8078082" y="646604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DC587A-40CF-1716-C9E9-1EBB34A83D87}"/>
              </a:ext>
            </a:extLst>
          </p:cNvPr>
          <p:cNvSpPr txBox="1"/>
          <p:nvPr/>
        </p:nvSpPr>
        <p:spPr>
          <a:xfrm>
            <a:off x="9819503" y="5082745"/>
            <a:ext cx="15544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tool usage:</a:t>
            </a:r>
          </a:p>
          <a:p>
            <a:r>
              <a:rPr lang="en-GB" sz="2400" dirty="0" err="1">
                <a:hlinkClick r:id="rId4"/>
              </a:rPr>
              <a:t>LangChain</a:t>
            </a:r>
            <a:endParaRPr lang="en-GB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FD286C-23C1-2C51-A08C-09772FDAF062}"/>
              </a:ext>
            </a:extLst>
          </p:cNvPr>
          <p:cNvSpPr txBox="1"/>
          <p:nvPr/>
        </p:nvSpPr>
        <p:spPr>
          <a:xfrm>
            <a:off x="9515445" y="2520778"/>
            <a:ext cx="21625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>
                <a:hlinkClick r:id="rId5"/>
              </a:rPr>
              <a:t>AlphaGeometry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682172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10570</TotalTime>
  <Words>2437</Words>
  <Application>Microsoft Office PowerPoint</Application>
  <PresentationFormat>Widescreen</PresentationFormat>
  <Paragraphs>408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Introduction and Overview Traditional Algorithms vs ML</vt:lpstr>
      <vt:lpstr>PowerPoint Presentation</vt:lpstr>
      <vt:lpstr>AI/ML Overview</vt:lpstr>
      <vt:lpstr>Main Areas of Artificial Intelligence</vt:lpstr>
      <vt:lpstr>Buzz Words …</vt:lpstr>
      <vt:lpstr>Traditional Algorithms and GOFAI</vt:lpstr>
      <vt:lpstr>ML: Learning from Experience/Data</vt:lpstr>
      <vt:lpstr>Hot Debate: Connectionism vs Symbolic AI</vt:lpstr>
      <vt:lpstr>Hybrid Approach for Language Models?</vt:lpstr>
      <vt:lpstr>Supercharging the Scientific Method</vt:lpstr>
      <vt:lpstr>Most Famous Applications</vt:lpstr>
      <vt:lpstr>When to Use ML (= Learning from Data)</vt:lpstr>
      <vt:lpstr>Ladder of Generalization</vt:lpstr>
      <vt:lpstr>Generative AI</vt:lpstr>
      <vt:lpstr>Learning Paradigms</vt:lpstr>
      <vt:lpstr>Supervised Learning</vt:lpstr>
      <vt:lpstr>Reinforcement Learning</vt:lpstr>
      <vt:lpstr>Unsupervised Learning</vt:lpstr>
      <vt:lpstr>Example for Unsupervised Learning</vt:lpstr>
      <vt:lpstr>Fitting / Statistical Learning</vt:lpstr>
      <vt:lpstr>Notation</vt:lpstr>
      <vt:lpstr>Supervised Learning Scenario</vt:lpstr>
      <vt:lpstr>Curve Fitting / Parameter Estimation</vt:lpstr>
      <vt:lpstr>Generalization</vt:lpstr>
      <vt:lpstr>Generalized Linear Models (GLM)</vt:lpstr>
      <vt:lpstr>Linear Regression</vt:lpstr>
      <vt:lpstr>Linear Regression</vt:lpstr>
      <vt:lpstr>Multiplicative Model</vt:lpstr>
      <vt:lpstr>Scheme of GLMs</vt:lpstr>
      <vt:lpstr>Classification: Logistic Regression</vt:lpstr>
      <vt:lpstr>Toward Non-Linear Models</vt:lpstr>
      <vt:lpstr>Generalized Additive Models (GAM)</vt:lpstr>
      <vt:lpstr>Algorithmic Families and Linear Building Blocks</vt:lpstr>
      <vt:lpstr>PowerPoint Presentation</vt:lpstr>
      <vt:lpstr>ML Workflow</vt:lpstr>
      <vt:lpstr>Modeling</vt:lpstr>
      <vt:lpstr>Evaluation</vt:lpstr>
      <vt:lpstr>PowerPoint Presentation</vt:lpstr>
      <vt:lpstr>Literature</vt:lpstr>
      <vt:lpstr>Scientific Application: ML in Particle Physics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Felix Wick</dc:creator>
  <cp:lastModifiedBy>Wick, Felix</cp:lastModifiedBy>
  <cp:revision>273</cp:revision>
  <dcterms:created xsi:type="dcterms:W3CDTF">2022-07-11T13:02:20Z</dcterms:created>
  <dcterms:modified xsi:type="dcterms:W3CDTF">2024-02-24T15:48:44Z</dcterms:modified>
</cp:coreProperties>
</file>

<file path=docProps/thumbnail.jpeg>
</file>